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4" r:id="rId7"/>
    <p:sldId id="263" r:id="rId8"/>
    <p:sldId id="266" r:id="rId9"/>
    <p:sldId id="265" r:id="rId10"/>
    <p:sldId id="267" r:id="rId11"/>
    <p:sldId id="289" r:id="rId12"/>
    <p:sldId id="269" r:id="rId13"/>
    <p:sldId id="271" r:id="rId14"/>
    <p:sldId id="272" r:id="rId15"/>
    <p:sldId id="275" r:id="rId16"/>
    <p:sldId id="276" r:id="rId17"/>
    <p:sldId id="277" r:id="rId18"/>
    <p:sldId id="278" r:id="rId19"/>
    <p:sldId id="279" r:id="rId20"/>
    <p:sldId id="280" r:id="rId21"/>
    <p:sldId id="281" r:id="rId22"/>
    <p:sldId id="282" r:id="rId23"/>
    <p:sldId id="283" r:id="rId24"/>
    <p:sldId id="285" r:id="rId25"/>
    <p:sldId id="284" r:id="rId26"/>
    <p:sldId id="286" r:id="rId27"/>
    <p:sldId id="288"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12A0E-E0AD-4391-ACF1-6176773E5CC6}" v="303" dt="2024-03-10T10:30:02.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7" autoAdjust="0"/>
    <p:restoredTop sz="94660"/>
  </p:normalViewPr>
  <p:slideViewPr>
    <p:cSldViewPr snapToGrid="0">
      <p:cViewPr varScale="1">
        <p:scale>
          <a:sx n="121" d="100"/>
          <a:sy n="121"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1.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1.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DFF5C-A6C2-4C6F-8ACB-44CA851509A4}" type="doc">
      <dgm:prSet loTypeId="urn:microsoft.com/office/officeart/2016/7/layout/RepeatingBendingProcessNew" loCatId="process" qsTypeId="urn:microsoft.com/office/officeart/2005/8/quickstyle/simple1" qsCatId="simple" csTypeId="urn:microsoft.com/office/officeart/2005/8/colors/accent4_1" csCatId="accent4" phldr="1"/>
      <dgm:spPr/>
      <dgm:t>
        <a:bodyPr/>
        <a:lstStyle/>
        <a:p>
          <a:endParaRPr lang="en-US"/>
        </a:p>
      </dgm:t>
    </dgm:pt>
    <dgm:pt modelId="{6E1D335C-CCD6-4C83-A6C5-75F7F377AFE7}">
      <dgm:prSet/>
      <dgm:spPr/>
      <dgm:t>
        <a:bodyPr/>
        <a:lstStyle/>
        <a:p>
          <a:r>
            <a:rPr lang="en-US" b="1" i="0" dirty="0"/>
            <a:t>Data Source:</a:t>
          </a:r>
          <a:r>
            <a:rPr lang="en-US" b="0" i="0" dirty="0"/>
            <a:t> </a:t>
          </a:r>
          <a:r>
            <a:rPr lang="en-US" b="0" i="0" dirty="0">
              <a:latin typeface="Sitka Display Semibold" pitchFamily="2" charset="0"/>
            </a:rPr>
            <a:t>Dataset acquired from Kaggle, a platform for predictive modeling and analytics competitions. All the values were collected during medical examination.</a:t>
          </a:r>
          <a:endParaRPr lang="en-US" dirty="0">
            <a:latin typeface="Sitka Display Semibold" pitchFamily="2" charset="0"/>
          </a:endParaRPr>
        </a:p>
      </dgm:t>
    </dgm:pt>
    <dgm:pt modelId="{BA2F6359-DFAA-4C08-AC37-B78A45BCE221}" type="parTrans" cxnId="{B828B5A5-B6F7-4304-9D9B-C26B82681122}">
      <dgm:prSet/>
      <dgm:spPr/>
      <dgm:t>
        <a:bodyPr/>
        <a:lstStyle/>
        <a:p>
          <a:endParaRPr lang="en-US"/>
        </a:p>
      </dgm:t>
    </dgm:pt>
    <dgm:pt modelId="{7D3F1EFA-C1FF-4351-890B-E9725ECDEBC9}" type="sibTrans" cxnId="{B828B5A5-B6F7-4304-9D9B-C26B82681122}">
      <dgm:prSet/>
      <dgm:spPr/>
      <dgm:t>
        <a:bodyPr/>
        <a:lstStyle/>
        <a:p>
          <a:endParaRPr lang="en-US"/>
        </a:p>
      </dgm:t>
    </dgm:pt>
    <dgm:pt modelId="{7681D3D3-E8F9-45D9-A351-D716D348D552}">
      <dgm:prSet/>
      <dgm:spPr/>
      <dgm:t>
        <a:bodyPr/>
        <a:lstStyle/>
        <a:p>
          <a:r>
            <a:rPr lang="en-US" b="1" i="0" dirty="0"/>
            <a:t>Dataset Overview:</a:t>
          </a:r>
          <a:r>
            <a:rPr lang="en-US" b="0" i="0" dirty="0"/>
            <a:t> </a:t>
          </a:r>
          <a:r>
            <a:rPr lang="en-US" b="0" i="0" dirty="0">
              <a:latin typeface="Sitka Display Semibold" pitchFamily="2" charset="0"/>
            </a:rPr>
            <a:t>Cardiovascular Disease dataset includes clinical and physical parameters of patients.</a:t>
          </a:r>
          <a:endParaRPr lang="en-US" dirty="0">
            <a:latin typeface="Sitka Display Semibold" pitchFamily="2" charset="0"/>
          </a:endParaRPr>
        </a:p>
      </dgm:t>
    </dgm:pt>
    <dgm:pt modelId="{DE391B67-890F-4F0F-A1FE-C627B523E905}" type="parTrans" cxnId="{FDD40EB9-71EC-4854-B15F-242622FD0626}">
      <dgm:prSet/>
      <dgm:spPr/>
      <dgm:t>
        <a:bodyPr/>
        <a:lstStyle/>
        <a:p>
          <a:endParaRPr lang="en-US"/>
        </a:p>
      </dgm:t>
    </dgm:pt>
    <dgm:pt modelId="{591AB905-5C7D-4822-9A55-709217C6374B}" type="sibTrans" cxnId="{FDD40EB9-71EC-4854-B15F-242622FD0626}">
      <dgm:prSet/>
      <dgm:spPr/>
      <dgm:t>
        <a:bodyPr/>
        <a:lstStyle/>
        <a:p>
          <a:endParaRPr lang="en-US"/>
        </a:p>
      </dgm:t>
    </dgm:pt>
    <dgm:pt modelId="{14D1923D-5301-40EF-BC1D-1D5C82AB4DA8}">
      <dgm:prSet/>
      <dgm:spPr/>
      <dgm:t>
        <a:bodyPr/>
        <a:lstStyle/>
        <a:p>
          <a:r>
            <a:rPr lang="en-US" b="1" i="0" dirty="0"/>
            <a:t>Inputs Variables:</a:t>
          </a:r>
          <a:r>
            <a:rPr lang="en-US" b="0" i="0" dirty="0"/>
            <a:t> </a:t>
          </a:r>
          <a:r>
            <a:rPr lang="en-US" b="0" i="0" dirty="0">
              <a:latin typeface="Sitka Display Semibold" pitchFamily="2" charset="0"/>
            </a:rPr>
            <a:t>Age, blood pressure, cholesterol levels, glucose levels, heart rate, and more.</a:t>
          </a:r>
          <a:endParaRPr lang="en-US" dirty="0">
            <a:latin typeface="Sitka Display Semibold" pitchFamily="2" charset="0"/>
          </a:endParaRPr>
        </a:p>
      </dgm:t>
    </dgm:pt>
    <dgm:pt modelId="{89EDCB6C-357B-4817-98EC-77EC96B27C0F}" type="parTrans" cxnId="{E7C47D1F-523A-4441-9007-4B7954FFAC84}">
      <dgm:prSet/>
      <dgm:spPr/>
      <dgm:t>
        <a:bodyPr/>
        <a:lstStyle/>
        <a:p>
          <a:endParaRPr lang="en-US"/>
        </a:p>
      </dgm:t>
    </dgm:pt>
    <dgm:pt modelId="{3E7AE1AC-C5A9-4DBB-AA73-6C31F7DFEF1C}" type="sibTrans" cxnId="{E7C47D1F-523A-4441-9007-4B7954FFAC84}">
      <dgm:prSet/>
      <dgm:spPr/>
      <dgm:t>
        <a:bodyPr/>
        <a:lstStyle/>
        <a:p>
          <a:endParaRPr lang="en-US"/>
        </a:p>
      </dgm:t>
    </dgm:pt>
    <dgm:pt modelId="{AB1869E8-EB5F-480B-8273-3B0C8E6A6B5B}">
      <dgm:prSet/>
      <dgm:spPr/>
      <dgm:t>
        <a:bodyPr/>
        <a:lstStyle/>
        <a:p>
          <a:r>
            <a:rPr lang="en-US" b="1" i="0" dirty="0"/>
            <a:t>Output Variable:</a:t>
          </a:r>
          <a:r>
            <a:rPr lang="en-US" b="0" i="0" dirty="0"/>
            <a:t> </a:t>
          </a:r>
          <a:r>
            <a:rPr lang="en-US" b="0" i="0" dirty="0">
              <a:latin typeface="Sitka Display Semibold" pitchFamily="2" charset="0"/>
            </a:rPr>
            <a:t>Presence or absence of cardiovascular disease.</a:t>
          </a:r>
          <a:endParaRPr lang="en-US" dirty="0">
            <a:latin typeface="Sitka Display Semibold" pitchFamily="2" charset="0"/>
          </a:endParaRPr>
        </a:p>
      </dgm:t>
    </dgm:pt>
    <dgm:pt modelId="{D5915348-A3E2-4542-A12B-CEEB9B43F795}" type="parTrans" cxnId="{DA5DB330-7E16-4F2B-BA29-F48392EE45BA}">
      <dgm:prSet/>
      <dgm:spPr/>
      <dgm:t>
        <a:bodyPr/>
        <a:lstStyle/>
        <a:p>
          <a:endParaRPr lang="en-US"/>
        </a:p>
      </dgm:t>
    </dgm:pt>
    <dgm:pt modelId="{B887053E-CFE0-4616-8BF8-F60E1B682F22}" type="sibTrans" cxnId="{DA5DB330-7E16-4F2B-BA29-F48392EE45BA}">
      <dgm:prSet/>
      <dgm:spPr/>
      <dgm:t>
        <a:bodyPr/>
        <a:lstStyle/>
        <a:p>
          <a:endParaRPr lang="en-US"/>
        </a:p>
      </dgm:t>
    </dgm:pt>
    <dgm:pt modelId="{1E338AFD-7E43-40D4-BD69-339EE1E41AA0}">
      <dgm:prSet/>
      <dgm:spPr/>
      <dgm:t>
        <a:bodyPr/>
        <a:lstStyle/>
        <a:p>
          <a:r>
            <a:rPr lang="en-US" b="1" i="0" dirty="0"/>
            <a:t>Purpose of Analysis:</a:t>
          </a:r>
          <a:r>
            <a:rPr lang="en-US" b="0" i="0" dirty="0"/>
            <a:t> </a:t>
          </a:r>
          <a:r>
            <a:rPr lang="en-US" b="0" i="0" dirty="0">
              <a:latin typeface="Sitka Display Semibold" pitchFamily="2" charset="0"/>
            </a:rPr>
            <a:t>To predict the likelihood of a patient having cardiovascular disease using machine learning models.</a:t>
          </a:r>
          <a:endParaRPr lang="en-US" dirty="0">
            <a:latin typeface="Sitka Display Semibold" pitchFamily="2" charset="0"/>
          </a:endParaRPr>
        </a:p>
      </dgm:t>
    </dgm:pt>
    <dgm:pt modelId="{8AF66722-4857-4B38-BB54-E9602DE3920D}" type="parTrans" cxnId="{CBF31060-B1BF-43A6-8E52-A74B41B82CA2}">
      <dgm:prSet/>
      <dgm:spPr/>
      <dgm:t>
        <a:bodyPr/>
        <a:lstStyle/>
        <a:p>
          <a:endParaRPr lang="en-US"/>
        </a:p>
      </dgm:t>
    </dgm:pt>
    <dgm:pt modelId="{28D16EFA-1370-43A6-9A86-D3D086FA8B8F}" type="sibTrans" cxnId="{CBF31060-B1BF-43A6-8E52-A74B41B82CA2}">
      <dgm:prSet/>
      <dgm:spPr/>
      <dgm:t>
        <a:bodyPr/>
        <a:lstStyle/>
        <a:p>
          <a:endParaRPr lang="en-US"/>
        </a:p>
      </dgm:t>
    </dgm:pt>
    <dgm:pt modelId="{F210B2FB-7E1C-B94A-9DEF-A90D0E7D530F}" type="pres">
      <dgm:prSet presAssocID="{26FDFF5C-A6C2-4C6F-8ACB-44CA851509A4}" presName="Name0" presStyleCnt="0">
        <dgm:presLayoutVars>
          <dgm:dir/>
          <dgm:resizeHandles val="exact"/>
        </dgm:presLayoutVars>
      </dgm:prSet>
      <dgm:spPr/>
    </dgm:pt>
    <dgm:pt modelId="{269A74CB-9956-5847-821F-54EE6C969657}" type="pres">
      <dgm:prSet presAssocID="{6E1D335C-CCD6-4C83-A6C5-75F7F377AFE7}" presName="node" presStyleLbl="node1" presStyleIdx="0" presStyleCnt="5">
        <dgm:presLayoutVars>
          <dgm:bulletEnabled val="1"/>
        </dgm:presLayoutVars>
      </dgm:prSet>
      <dgm:spPr/>
    </dgm:pt>
    <dgm:pt modelId="{C1D64C5F-4F48-BE4C-8E1E-0E133DEAD28D}" type="pres">
      <dgm:prSet presAssocID="{7D3F1EFA-C1FF-4351-890B-E9725ECDEBC9}" presName="sibTrans" presStyleLbl="sibTrans1D1" presStyleIdx="0" presStyleCnt="4"/>
      <dgm:spPr/>
    </dgm:pt>
    <dgm:pt modelId="{13608459-7CB3-374D-B97B-F70508C9B4C4}" type="pres">
      <dgm:prSet presAssocID="{7D3F1EFA-C1FF-4351-890B-E9725ECDEBC9}" presName="connectorText" presStyleLbl="sibTrans1D1" presStyleIdx="0" presStyleCnt="4"/>
      <dgm:spPr/>
    </dgm:pt>
    <dgm:pt modelId="{C011CC7A-463D-6148-8129-D39D9D749647}" type="pres">
      <dgm:prSet presAssocID="{7681D3D3-E8F9-45D9-A351-D716D348D552}" presName="node" presStyleLbl="node1" presStyleIdx="1" presStyleCnt="5">
        <dgm:presLayoutVars>
          <dgm:bulletEnabled val="1"/>
        </dgm:presLayoutVars>
      </dgm:prSet>
      <dgm:spPr/>
    </dgm:pt>
    <dgm:pt modelId="{5B323D23-2BB1-F64E-9D7F-C53EF28EBFF0}" type="pres">
      <dgm:prSet presAssocID="{591AB905-5C7D-4822-9A55-709217C6374B}" presName="sibTrans" presStyleLbl="sibTrans1D1" presStyleIdx="1" presStyleCnt="4"/>
      <dgm:spPr/>
    </dgm:pt>
    <dgm:pt modelId="{1DDEF9EF-27AD-7244-B3DC-EACC22F0E34A}" type="pres">
      <dgm:prSet presAssocID="{591AB905-5C7D-4822-9A55-709217C6374B}" presName="connectorText" presStyleLbl="sibTrans1D1" presStyleIdx="1" presStyleCnt="4"/>
      <dgm:spPr/>
    </dgm:pt>
    <dgm:pt modelId="{3742FE02-7E82-CA4A-8924-33325ED38BBC}" type="pres">
      <dgm:prSet presAssocID="{14D1923D-5301-40EF-BC1D-1D5C82AB4DA8}" presName="node" presStyleLbl="node1" presStyleIdx="2" presStyleCnt="5">
        <dgm:presLayoutVars>
          <dgm:bulletEnabled val="1"/>
        </dgm:presLayoutVars>
      </dgm:prSet>
      <dgm:spPr/>
    </dgm:pt>
    <dgm:pt modelId="{3B830905-38E8-FD4B-B9AB-D70855A60B60}" type="pres">
      <dgm:prSet presAssocID="{3E7AE1AC-C5A9-4DBB-AA73-6C31F7DFEF1C}" presName="sibTrans" presStyleLbl="sibTrans1D1" presStyleIdx="2" presStyleCnt="4"/>
      <dgm:spPr/>
    </dgm:pt>
    <dgm:pt modelId="{9B693983-1DCD-774E-8328-13DE55D5166D}" type="pres">
      <dgm:prSet presAssocID="{3E7AE1AC-C5A9-4DBB-AA73-6C31F7DFEF1C}" presName="connectorText" presStyleLbl="sibTrans1D1" presStyleIdx="2" presStyleCnt="4"/>
      <dgm:spPr/>
    </dgm:pt>
    <dgm:pt modelId="{90B63097-86FB-9C43-A34E-035CC7ABE241}" type="pres">
      <dgm:prSet presAssocID="{AB1869E8-EB5F-480B-8273-3B0C8E6A6B5B}" presName="node" presStyleLbl="node1" presStyleIdx="3" presStyleCnt="5">
        <dgm:presLayoutVars>
          <dgm:bulletEnabled val="1"/>
        </dgm:presLayoutVars>
      </dgm:prSet>
      <dgm:spPr/>
    </dgm:pt>
    <dgm:pt modelId="{F5B1A9EB-91AF-6E43-BCAF-412C7958F7D4}" type="pres">
      <dgm:prSet presAssocID="{B887053E-CFE0-4616-8BF8-F60E1B682F22}" presName="sibTrans" presStyleLbl="sibTrans1D1" presStyleIdx="3" presStyleCnt="4"/>
      <dgm:spPr/>
    </dgm:pt>
    <dgm:pt modelId="{486096C3-642B-6D44-B36F-C6072CC9C9DE}" type="pres">
      <dgm:prSet presAssocID="{B887053E-CFE0-4616-8BF8-F60E1B682F22}" presName="connectorText" presStyleLbl="sibTrans1D1" presStyleIdx="3" presStyleCnt="4"/>
      <dgm:spPr/>
    </dgm:pt>
    <dgm:pt modelId="{2976B1E1-D94C-D848-A936-8BFA3C0051EB}" type="pres">
      <dgm:prSet presAssocID="{1E338AFD-7E43-40D4-BD69-339EE1E41AA0}" presName="node" presStyleLbl="node1" presStyleIdx="4" presStyleCnt="5">
        <dgm:presLayoutVars>
          <dgm:bulletEnabled val="1"/>
        </dgm:presLayoutVars>
      </dgm:prSet>
      <dgm:spPr/>
    </dgm:pt>
  </dgm:ptLst>
  <dgm:cxnLst>
    <dgm:cxn modelId="{E7C47D1F-523A-4441-9007-4B7954FFAC84}" srcId="{26FDFF5C-A6C2-4C6F-8ACB-44CA851509A4}" destId="{14D1923D-5301-40EF-BC1D-1D5C82AB4DA8}" srcOrd="2" destOrd="0" parTransId="{89EDCB6C-357B-4817-98EC-77EC96B27C0F}" sibTransId="{3E7AE1AC-C5A9-4DBB-AA73-6C31F7DFEF1C}"/>
    <dgm:cxn modelId="{DA5DB330-7E16-4F2B-BA29-F48392EE45BA}" srcId="{26FDFF5C-A6C2-4C6F-8ACB-44CA851509A4}" destId="{AB1869E8-EB5F-480B-8273-3B0C8E6A6B5B}" srcOrd="3" destOrd="0" parTransId="{D5915348-A3E2-4542-A12B-CEEB9B43F795}" sibTransId="{B887053E-CFE0-4616-8BF8-F60E1B682F22}"/>
    <dgm:cxn modelId="{FE457534-3310-794C-AE07-68EB28E7C0EA}" type="presOf" srcId="{14D1923D-5301-40EF-BC1D-1D5C82AB4DA8}" destId="{3742FE02-7E82-CA4A-8924-33325ED38BBC}" srcOrd="0" destOrd="0" presId="urn:microsoft.com/office/officeart/2016/7/layout/RepeatingBendingProcessNew"/>
    <dgm:cxn modelId="{B69F3835-3A32-DF4F-B2AE-4FB080373A09}" type="presOf" srcId="{B887053E-CFE0-4616-8BF8-F60E1B682F22}" destId="{F5B1A9EB-91AF-6E43-BCAF-412C7958F7D4}" srcOrd="0" destOrd="0" presId="urn:microsoft.com/office/officeart/2016/7/layout/RepeatingBendingProcessNew"/>
    <dgm:cxn modelId="{0809E835-0B2A-6149-B7C0-2EA3F717A5A1}" type="presOf" srcId="{7D3F1EFA-C1FF-4351-890B-E9725ECDEBC9}" destId="{13608459-7CB3-374D-B97B-F70508C9B4C4}" srcOrd="1" destOrd="0" presId="urn:microsoft.com/office/officeart/2016/7/layout/RepeatingBendingProcessNew"/>
    <dgm:cxn modelId="{CBF31060-B1BF-43A6-8E52-A74B41B82CA2}" srcId="{26FDFF5C-A6C2-4C6F-8ACB-44CA851509A4}" destId="{1E338AFD-7E43-40D4-BD69-339EE1E41AA0}" srcOrd="4" destOrd="0" parTransId="{8AF66722-4857-4B38-BB54-E9602DE3920D}" sibTransId="{28D16EFA-1370-43A6-9A86-D3D086FA8B8F}"/>
    <dgm:cxn modelId="{FD90848A-E28A-A643-B884-117C6D6B3837}" type="presOf" srcId="{6E1D335C-CCD6-4C83-A6C5-75F7F377AFE7}" destId="{269A74CB-9956-5847-821F-54EE6C969657}" srcOrd="0" destOrd="0" presId="urn:microsoft.com/office/officeart/2016/7/layout/RepeatingBendingProcessNew"/>
    <dgm:cxn modelId="{B0F06E91-77AB-FD4B-8A7A-C8C4987CC91D}" type="presOf" srcId="{591AB905-5C7D-4822-9A55-709217C6374B}" destId="{1DDEF9EF-27AD-7244-B3DC-EACC22F0E34A}" srcOrd="1" destOrd="0" presId="urn:microsoft.com/office/officeart/2016/7/layout/RepeatingBendingProcessNew"/>
    <dgm:cxn modelId="{E906CF98-EA77-FB4A-9D52-6E4CDDBB41C2}" type="presOf" srcId="{AB1869E8-EB5F-480B-8273-3B0C8E6A6B5B}" destId="{90B63097-86FB-9C43-A34E-035CC7ABE241}" srcOrd="0" destOrd="0" presId="urn:microsoft.com/office/officeart/2016/7/layout/RepeatingBendingProcessNew"/>
    <dgm:cxn modelId="{E4A44699-540F-7347-A717-ECCA2AE3C9C0}" type="presOf" srcId="{1E338AFD-7E43-40D4-BD69-339EE1E41AA0}" destId="{2976B1E1-D94C-D848-A936-8BFA3C0051EB}" srcOrd="0" destOrd="0" presId="urn:microsoft.com/office/officeart/2016/7/layout/RepeatingBendingProcessNew"/>
    <dgm:cxn modelId="{D7D1A09A-2A5C-1C46-B29F-4FA0564152EF}" type="presOf" srcId="{B887053E-CFE0-4616-8BF8-F60E1B682F22}" destId="{486096C3-642B-6D44-B36F-C6072CC9C9DE}" srcOrd="1" destOrd="0" presId="urn:microsoft.com/office/officeart/2016/7/layout/RepeatingBendingProcessNew"/>
    <dgm:cxn modelId="{B828B5A5-B6F7-4304-9D9B-C26B82681122}" srcId="{26FDFF5C-A6C2-4C6F-8ACB-44CA851509A4}" destId="{6E1D335C-CCD6-4C83-A6C5-75F7F377AFE7}" srcOrd="0" destOrd="0" parTransId="{BA2F6359-DFAA-4C08-AC37-B78A45BCE221}" sibTransId="{7D3F1EFA-C1FF-4351-890B-E9725ECDEBC9}"/>
    <dgm:cxn modelId="{3FC958A9-5CB9-8743-89FE-E414B311A3DA}" type="presOf" srcId="{7D3F1EFA-C1FF-4351-890B-E9725ECDEBC9}" destId="{C1D64C5F-4F48-BE4C-8E1E-0E133DEAD28D}" srcOrd="0" destOrd="0" presId="urn:microsoft.com/office/officeart/2016/7/layout/RepeatingBendingProcessNew"/>
    <dgm:cxn modelId="{B4086FB0-690B-6D4F-8D1A-BA46F37587F2}" type="presOf" srcId="{3E7AE1AC-C5A9-4DBB-AA73-6C31F7DFEF1C}" destId="{9B693983-1DCD-774E-8328-13DE55D5166D}" srcOrd="1" destOrd="0" presId="urn:microsoft.com/office/officeart/2016/7/layout/RepeatingBendingProcessNew"/>
    <dgm:cxn modelId="{FDD40EB9-71EC-4854-B15F-242622FD0626}" srcId="{26FDFF5C-A6C2-4C6F-8ACB-44CA851509A4}" destId="{7681D3D3-E8F9-45D9-A351-D716D348D552}" srcOrd="1" destOrd="0" parTransId="{DE391B67-890F-4F0F-A1FE-C627B523E905}" sibTransId="{591AB905-5C7D-4822-9A55-709217C6374B}"/>
    <dgm:cxn modelId="{9EE784DD-D8D3-1A41-B147-8E6B8EC1CCA5}" type="presOf" srcId="{3E7AE1AC-C5A9-4DBB-AA73-6C31F7DFEF1C}" destId="{3B830905-38E8-FD4B-B9AB-D70855A60B60}" srcOrd="0" destOrd="0" presId="urn:microsoft.com/office/officeart/2016/7/layout/RepeatingBendingProcessNew"/>
    <dgm:cxn modelId="{D847EAE7-F8D9-5F44-96BE-23900C10F7C2}" type="presOf" srcId="{7681D3D3-E8F9-45D9-A351-D716D348D552}" destId="{C011CC7A-463D-6148-8129-D39D9D749647}" srcOrd="0" destOrd="0" presId="urn:microsoft.com/office/officeart/2016/7/layout/RepeatingBendingProcessNew"/>
    <dgm:cxn modelId="{7FB29CFA-1BB7-CA42-85C7-12DA44DA6516}" type="presOf" srcId="{591AB905-5C7D-4822-9A55-709217C6374B}" destId="{5B323D23-2BB1-F64E-9D7F-C53EF28EBFF0}" srcOrd="0" destOrd="0" presId="urn:microsoft.com/office/officeart/2016/7/layout/RepeatingBendingProcessNew"/>
    <dgm:cxn modelId="{FA68F8FE-3776-AA45-A14E-56EE4937172B}" type="presOf" srcId="{26FDFF5C-A6C2-4C6F-8ACB-44CA851509A4}" destId="{F210B2FB-7E1C-B94A-9DEF-A90D0E7D530F}" srcOrd="0" destOrd="0" presId="urn:microsoft.com/office/officeart/2016/7/layout/RepeatingBendingProcessNew"/>
    <dgm:cxn modelId="{F9925D89-9A59-3545-B6FF-0A48BDD305E9}" type="presParOf" srcId="{F210B2FB-7E1C-B94A-9DEF-A90D0E7D530F}" destId="{269A74CB-9956-5847-821F-54EE6C969657}" srcOrd="0" destOrd="0" presId="urn:microsoft.com/office/officeart/2016/7/layout/RepeatingBendingProcessNew"/>
    <dgm:cxn modelId="{3937BDA6-E0E4-E64F-BE1E-1045BF679A88}" type="presParOf" srcId="{F210B2FB-7E1C-B94A-9DEF-A90D0E7D530F}" destId="{C1D64C5F-4F48-BE4C-8E1E-0E133DEAD28D}" srcOrd="1" destOrd="0" presId="urn:microsoft.com/office/officeart/2016/7/layout/RepeatingBendingProcessNew"/>
    <dgm:cxn modelId="{EB35C10A-46B5-6D44-957B-BB649CADBD89}" type="presParOf" srcId="{C1D64C5F-4F48-BE4C-8E1E-0E133DEAD28D}" destId="{13608459-7CB3-374D-B97B-F70508C9B4C4}" srcOrd="0" destOrd="0" presId="urn:microsoft.com/office/officeart/2016/7/layout/RepeatingBendingProcessNew"/>
    <dgm:cxn modelId="{559812E7-B59B-7440-B538-0A8F94222C1D}" type="presParOf" srcId="{F210B2FB-7E1C-B94A-9DEF-A90D0E7D530F}" destId="{C011CC7A-463D-6148-8129-D39D9D749647}" srcOrd="2" destOrd="0" presId="urn:microsoft.com/office/officeart/2016/7/layout/RepeatingBendingProcessNew"/>
    <dgm:cxn modelId="{FF2BA157-4129-5848-9B9C-D5E9DB28DDF1}" type="presParOf" srcId="{F210B2FB-7E1C-B94A-9DEF-A90D0E7D530F}" destId="{5B323D23-2BB1-F64E-9D7F-C53EF28EBFF0}" srcOrd="3" destOrd="0" presId="urn:microsoft.com/office/officeart/2016/7/layout/RepeatingBendingProcessNew"/>
    <dgm:cxn modelId="{6BC6EAB7-F8C0-7141-AF25-C3B14CEE5134}" type="presParOf" srcId="{5B323D23-2BB1-F64E-9D7F-C53EF28EBFF0}" destId="{1DDEF9EF-27AD-7244-B3DC-EACC22F0E34A}" srcOrd="0" destOrd="0" presId="urn:microsoft.com/office/officeart/2016/7/layout/RepeatingBendingProcessNew"/>
    <dgm:cxn modelId="{78282318-4621-BB4B-96FC-E2605811CD07}" type="presParOf" srcId="{F210B2FB-7E1C-B94A-9DEF-A90D0E7D530F}" destId="{3742FE02-7E82-CA4A-8924-33325ED38BBC}" srcOrd="4" destOrd="0" presId="urn:microsoft.com/office/officeart/2016/7/layout/RepeatingBendingProcessNew"/>
    <dgm:cxn modelId="{3B4D0E9C-3951-BA45-9B4D-012094E53368}" type="presParOf" srcId="{F210B2FB-7E1C-B94A-9DEF-A90D0E7D530F}" destId="{3B830905-38E8-FD4B-B9AB-D70855A60B60}" srcOrd="5" destOrd="0" presId="urn:microsoft.com/office/officeart/2016/7/layout/RepeatingBendingProcessNew"/>
    <dgm:cxn modelId="{910E62FF-F83A-5F43-976B-182AF2BA84F8}" type="presParOf" srcId="{3B830905-38E8-FD4B-B9AB-D70855A60B60}" destId="{9B693983-1DCD-774E-8328-13DE55D5166D}" srcOrd="0" destOrd="0" presId="urn:microsoft.com/office/officeart/2016/7/layout/RepeatingBendingProcessNew"/>
    <dgm:cxn modelId="{9EE9A17D-BCB0-A949-9FE6-9B86EA9B4C04}" type="presParOf" srcId="{F210B2FB-7E1C-B94A-9DEF-A90D0E7D530F}" destId="{90B63097-86FB-9C43-A34E-035CC7ABE241}" srcOrd="6" destOrd="0" presId="urn:microsoft.com/office/officeart/2016/7/layout/RepeatingBendingProcessNew"/>
    <dgm:cxn modelId="{B8F653C0-E4DC-C749-A90A-96E29D9B09E1}" type="presParOf" srcId="{F210B2FB-7E1C-B94A-9DEF-A90D0E7D530F}" destId="{F5B1A9EB-91AF-6E43-BCAF-412C7958F7D4}" srcOrd="7" destOrd="0" presId="urn:microsoft.com/office/officeart/2016/7/layout/RepeatingBendingProcessNew"/>
    <dgm:cxn modelId="{1562483F-0A57-0749-A27F-66C9897209E3}" type="presParOf" srcId="{F5B1A9EB-91AF-6E43-BCAF-412C7958F7D4}" destId="{486096C3-642B-6D44-B36F-C6072CC9C9DE}" srcOrd="0" destOrd="0" presId="urn:microsoft.com/office/officeart/2016/7/layout/RepeatingBendingProcessNew"/>
    <dgm:cxn modelId="{F050EA42-5FBB-4B49-BEED-93393C70184F}" type="presParOf" srcId="{F210B2FB-7E1C-B94A-9DEF-A90D0E7D530F}" destId="{2976B1E1-D94C-D848-A936-8BFA3C0051EB}"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1EADB9-F0D3-401C-9198-D37107537E5B}"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C9C6DDD-1919-4E16-A0CB-CB4FE2BEFD88}">
      <dgm:prSet custT="1"/>
      <dgm:spPr/>
      <dgm:t>
        <a:bodyPr/>
        <a:lstStyle/>
        <a:p>
          <a:pPr>
            <a:defRPr b="1"/>
          </a:pPr>
          <a:r>
            <a:rPr lang="en-US" sz="1400" b="1" i="0" dirty="0">
              <a:latin typeface="Times New Roman" panose="02020603050405020304" pitchFamily="18" charset="0"/>
              <a:cs typeface="Times New Roman" panose="02020603050405020304" pitchFamily="18" charset="0"/>
            </a:rPr>
            <a:t>Imputation Strategy:</a:t>
          </a:r>
          <a:endParaRPr lang="en-US" sz="1400" dirty="0">
            <a:latin typeface="Times New Roman" panose="02020603050405020304" pitchFamily="18" charset="0"/>
            <a:cs typeface="Times New Roman" panose="02020603050405020304" pitchFamily="18" charset="0"/>
          </a:endParaRPr>
        </a:p>
      </dgm:t>
    </dgm:pt>
    <dgm:pt modelId="{46385173-D474-4364-A269-D1A02521FED3}" type="parTrans" cxnId="{8DD7AE3F-6974-4B14-BED9-DF9C7B834022}">
      <dgm:prSet/>
      <dgm:spPr/>
      <dgm:t>
        <a:bodyPr/>
        <a:lstStyle/>
        <a:p>
          <a:endParaRPr lang="en-US"/>
        </a:p>
      </dgm:t>
    </dgm:pt>
    <dgm:pt modelId="{2EA10C26-5707-4EA6-AC12-86AD7233E46F}" type="sibTrans" cxnId="{8DD7AE3F-6974-4B14-BED9-DF9C7B834022}">
      <dgm:prSet/>
      <dgm:spPr/>
      <dgm:t>
        <a:bodyPr/>
        <a:lstStyle/>
        <a:p>
          <a:endParaRPr lang="en-US"/>
        </a:p>
      </dgm:t>
    </dgm:pt>
    <dgm:pt modelId="{C5B97AA1-2C0D-4C94-BDC5-34ED68D3DD6F}">
      <dgm:prSet custT="1"/>
      <dgm:spPr/>
      <dgm:t>
        <a:bodyPr/>
        <a:lstStyle/>
        <a:p>
          <a:pPr>
            <a:buFont typeface="Arial" panose="020B0604020202020204" pitchFamily="34" charset="0"/>
            <a:buChar char="•"/>
          </a:pPr>
          <a:r>
            <a:rPr lang="en-US" sz="1400" b="0" i="0" dirty="0">
              <a:latin typeface="Times New Roman" panose="02020603050405020304" pitchFamily="18" charset="0"/>
              <a:cs typeface="Times New Roman" panose="02020603050405020304" pitchFamily="18" charset="0"/>
            </a:rPr>
            <a:t>Even with minimal missing values, imputation ensures dataset integrity.</a:t>
          </a:r>
          <a:endParaRPr lang="en-US" sz="1400" dirty="0">
            <a:latin typeface="Times New Roman" panose="02020603050405020304" pitchFamily="18" charset="0"/>
            <a:cs typeface="Times New Roman" panose="02020603050405020304" pitchFamily="18" charset="0"/>
          </a:endParaRPr>
        </a:p>
      </dgm:t>
    </dgm:pt>
    <dgm:pt modelId="{CA1AC75F-3643-4CF4-B11E-C5D315994A4F}" type="parTrans" cxnId="{81743F39-8A5D-4D02-83CA-2C4219003ECA}">
      <dgm:prSet/>
      <dgm:spPr/>
      <dgm:t>
        <a:bodyPr/>
        <a:lstStyle/>
        <a:p>
          <a:endParaRPr lang="en-US"/>
        </a:p>
      </dgm:t>
    </dgm:pt>
    <dgm:pt modelId="{8A0546B7-FF60-4AA4-A96E-E6991BBE1F23}" type="sibTrans" cxnId="{81743F39-8A5D-4D02-83CA-2C4219003ECA}">
      <dgm:prSet/>
      <dgm:spPr/>
      <dgm:t>
        <a:bodyPr/>
        <a:lstStyle/>
        <a:p>
          <a:endParaRPr lang="en-US"/>
        </a:p>
      </dgm:t>
    </dgm:pt>
    <dgm:pt modelId="{4FEFA780-A2CE-4C92-B9BA-C0E75A494EF0}">
      <dgm:prSet custT="1"/>
      <dgm:spPr/>
      <dgm:t>
        <a:bodyPr/>
        <a:lstStyle/>
        <a:p>
          <a:pPr>
            <a:buFont typeface="Arial" panose="020B0604020202020204" pitchFamily="34" charset="0"/>
            <a:buChar char="•"/>
          </a:pPr>
          <a:r>
            <a:rPr lang="en-US" sz="1400" b="0" i="0" dirty="0">
              <a:latin typeface="Times New Roman" panose="02020603050405020304" pitchFamily="18" charset="0"/>
              <a:cs typeface="Times New Roman" panose="02020603050405020304" pitchFamily="18" charset="0"/>
            </a:rPr>
            <a:t>Mean imputation was chosen for its simplicity and effectiveness in maintaining the distribution of variables.</a:t>
          </a:r>
          <a:endParaRPr lang="en-US" sz="1400" dirty="0">
            <a:latin typeface="Times New Roman" panose="02020603050405020304" pitchFamily="18" charset="0"/>
            <a:cs typeface="Times New Roman" panose="02020603050405020304" pitchFamily="18" charset="0"/>
          </a:endParaRPr>
        </a:p>
      </dgm:t>
    </dgm:pt>
    <dgm:pt modelId="{129776E9-91ED-4CFF-A397-46B1AD45B7DD}" type="parTrans" cxnId="{7471F667-2609-4547-8150-7E6225431BAA}">
      <dgm:prSet/>
      <dgm:spPr/>
      <dgm:t>
        <a:bodyPr/>
        <a:lstStyle/>
        <a:p>
          <a:endParaRPr lang="en-US"/>
        </a:p>
      </dgm:t>
    </dgm:pt>
    <dgm:pt modelId="{865EB93A-80AE-4765-8B84-2A2F65806475}" type="sibTrans" cxnId="{7471F667-2609-4547-8150-7E6225431BAA}">
      <dgm:prSet/>
      <dgm:spPr/>
      <dgm:t>
        <a:bodyPr/>
        <a:lstStyle/>
        <a:p>
          <a:endParaRPr lang="en-US"/>
        </a:p>
      </dgm:t>
    </dgm:pt>
    <dgm:pt modelId="{BE9EB1E9-1A09-4066-ACE5-A14A819B4B6D}">
      <dgm:prSet custT="1"/>
      <dgm:spPr/>
      <dgm:t>
        <a:bodyPr/>
        <a:lstStyle/>
        <a:p>
          <a:pPr>
            <a:defRPr b="1"/>
          </a:pPr>
          <a:r>
            <a:rPr lang="en-US" sz="1400" b="1" i="0">
              <a:latin typeface="Times New Roman" panose="02020603050405020304" pitchFamily="18" charset="0"/>
              <a:cs typeface="Times New Roman" panose="02020603050405020304" pitchFamily="18" charset="0"/>
            </a:rPr>
            <a:t>Outlier Treatment:</a:t>
          </a:r>
          <a:endParaRPr lang="en-US" sz="1400">
            <a:latin typeface="Times New Roman" panose="02020603050405020304" pitchFamily="18" charset="0"/>
            <a:cs typeface="Times New Roman" panose="02020603050405020304" pitchFamily="18" charset="0"/>
          </a:endParaRPr>
        </a:p>
      </dgm:t>
    </dgm:pt>
    <dgm:pt modelId="{13703BBC-1CAD-4AC7-B9F1-03511604A607}" type="parTrans" cxnId="{0DD8F668-73AF-457F-838E-8F4ECDA28383}">
      <dgm:prSet/>
      <dgm:spPr/>
      <dgm:t>
        <a:bodyPr/>
        <a:lstStyle/>
        <a:p>
          <a:endParaRPr lang="en-US"/>
        </a:p>
      </dgm:t>
    </dgm:pt>
    <dgm:pt modelId="{A3582442-9AD6-42FE-9FBF-D413655C73E3}" type="sibTrans" cxnId="{0DD8F668-73AF-457F-838E-8F4ECDA28383}">
      <dgm:prSet/>
      <dgm:spPr/>
      <dgm:t>
        <a:bodyPr/>
        <a:lstStyle/>
        <a:p>
          <a:endParaRPr lang="en-US"/>
        </a:p>
      </dgm:t>
    </dgm:pt>
    <dgm:pt modelId="{746BDABC-8F9E-4C57-B639-3038675C5B50}">
      <dgm:prSet custT="1"/>
      <dgm:spPr/>
      <dgm:t>
        <a:bodyPr/>
        <a:lstStyle/>
        <a:p>
          <a:r>
            <a:rPr lang="en-US" sz="1400" b="0" i="0">
              <a:latin typeface="Times New Roman" panose="02020603050405020304" pitchFamily="18" charset="0"/>
              <a:cs typeface="Times New Roman" panose="02020603050405020304" pitchFamily="18" charset="0"/>
            </a:rPr>
            <a:t>A significant number of rows (14,300) identified as outliers were removed.</a:t>
          </a:r>
          <a:endParaRPr lang="en-US" sz="1400">
            <a:latin typeface="Times New Roman" panose="02020603050405020304" pitchFamily="18" charset="0"/>
            <a:cs typeface="Times New Roman" panose="02020603050405020304" pitchFamily="18" charset="0"/>
          </a:endParaRPr>
        </a:p>
      </dgm:t>
    </dgm:pt>
    <dgm:pt modelId="{ADBF9415-1EC2-4B8D-80CE-50E8C474F13F}" type="parTrans" cxnId="{55AFEFA0-E343-4A11-840B-9D9C48A691EF}">
      <dgm:prSet/>
      <dgm:spPr/>
      <dgm:t>
        <a:bodyPr/>
        <a:lstStyle/>
        <a:p>
          <a:endParaRPr lang="en-US"/>
        </a:p>
      </dgm:t>
    </dgm:pt>
    <dgm:pt modelId="{052BD0E6-AEC3-4D14-B39A-4421ACD703D4}" type="sibTrans" cxnId="{55AFEFA0-E343-4A11-840B-9D9C48A691EF}">
      <dgm:prSet/>
      <dgm:spPr/>
      <dgm:t>
        <a:bodyPr/>
        <a:lstStyle/>
        <a:p>
          <a:endParaRPr lang="en-US"/>
        </a:p>
      </dgm:t>
    </dgm:pt>
    <dgm:pt modelId="{5A22646D-0526-4618-9DE6-38760757DF55}">
      <dgm:prSet custT="1"/>
      <dgm:spPr/>
      <dgm:t>
        <a:bodyPr/>
        <a:lstStyle/>
        <a:p>
          <a:r>
            <a:rPr lang="en-US" sz="1400" b="0" i="0" dirty="0">
              <a:latin typeface="Times New Roman" panose="02020603050405020304" pitchFamily="18" charset="0"/>
              <a:cs typeface="Times New Roman" panose="02020603050405020304" pitchFamily="18" charset="0"/>
            </a:rPr>
            <a:t>This step minimizes skewness and improves model performance.</a:t>
          </a:r>
          <a:endParaRPr lang="en-US" sz="1400" dirty="0">
            <a:latin typeface="Times New Roman" panose="02020603050405020304" pitchFamily="18" charset="0"/>
            <a:cs typeface="Times New Roman" panose="02020603050405020304" pitchFamily="18" charset="0"/>
          </a:endParaRPr>
        </a:p>
      </dgm:t>
    </dgm:pt>
    <dgm:pt modelId="{B5B9AE3C-F6E3-4139-820B-CBF691890C7A}" type="parTrans" cxnId="{983F6BB3-DA3B-4309-A7F5-D5D0CE2A2515}">
      <dgm:prSet/>
      <dgm:spPr/>
      <dgm:t>
        <a:bodyPr/>
        <a:lstStyle/>
        <a:p>
          <a:endParaRPr lang="en-US"/>
        </a:p>
      </dgm:t>
    </dgm:pt>
    <dgm:pt modelId="{DEFD9E01-4BA2-4735-993C-C385A899668B}" type="sibTrans" cxnId="{983F6BB3-DA3B-4309-A7F5-D5D0CE2A2515}">
      <dgm:prSet/>
      <dgm:spPr/>
      <dgm:t>
        <a:bodyPr/>
        <a:lstStyle/>
        <a:p>
          <a:endParaRPr lang="en-US"/>
        </a:p>
      </dgm:t>
    </dgm:pt>
    <dgm:pt modelId="{BB17B236-B255-45BE-9BAC-ABB68BF1CBA3}">
      <dgm:prSet custT="1"/>
      <dgm:spPr/>
      <dgm:t>
        <a:bodyPr/>
        <a:lstStyle/>
        <a:p>
          <a:pPr>
            <a:defRPr b="1"/>
          </a:pPr>
          <a:r>
            <a:rPr lang="en-US" sz="1400" b="1" i="0">
              <a:latin typeface="Times New Roman" panose="02020603050405020304" pitchFamily="18" charset="0"/>
              <a:cs typeface="Times New Roman" panose="02020603050405020304" pitchFamily="18" charset="0"/>
            </a:rPr>
            <a:t>Feature Scaling:</a:t>
          </a:r>
          <a:endParaRPr lang="en-US" sz="1400">
            <a:latin typeface="Times New Roman" panose="02020603050405020304" pitchFamily="18" charset="0"/>
            <a:cs typeface="Times New Roman" panose="02020603050405020304" pitchFamily="18" charset="0"/>
          </a:endParaRPr>
        </a:p>
      </dgm:t>
    </dgm:pt>
    <dgm:pt modelId="{398D6EBE-E3D1-4FF0-9B09-5399F76014C9}" type="parTrans" cxnId="{2768ABF6-77C5-4E9E-A17B-DA436E794F47}">
      <dgm:prSet/>
      <dgm:spPr/>
      <dgm:t>
        <a:bodyPr/>
        <a:lstStyle/>
        <a:p>
          <a:endParaRPr lang="en-US"/>
        </a:p>
      </dgm:t>
    </dgm:pt>
    <dgm:pt modelId="{8701F0A9-E66B-434A-9751-EB8D3C893CA7}" type="sibTrans" cxnId="{2768ABF6-77C5-4E9E-A17B-DA436E794F47}">
      <dgm:prSet/>
      <dgm:spPr/>
      <dgm:t>
        <a:bodyPr/>
        <a:lstStyle/>
        <a:p>
          <a:endParaRPr lang="en-US"/>
        </a:p>
      </dgm:t>
    </dgm:pt>
    <dgm:pt modelId="{65607130-CD90-428F-9806-C9B74730AE05}">
      <dgm:prSet custT="1"/>
      <dgm:spPr/>
      <dgm:t>
        <a:bodyPr/>
        <a:lstStyle/>
        <a:p>
          <a:r>
            <a:rPr lang="en-US" sz="1400" b="0" i="0">
              <a:latin typeface="Times New Roman" panose="02020603050405020304" pitchFamily="18" charset="0"/>
              <a:cs typeface="Times New Roman" panose="02020603050405020304" pitchFamily="18" charset="0"/>
            </a:rPr>
            <a:t>Standard Scaler applied to numerical columns to normalize data.</a:t>
          </a:r>
          <a:endParaRPr lang="en-US" sz="1400">
            <a:latin typeface="Times New Roman" panose="02020603050405020304" pitchFamily="18" charset="0"/>
            <a:cs typeface="Times New Roman" panose="02020603050405020304" pitchFamily="18" charset="0"/>
          </a:endParaRPr>
        </a:p>
      </dgm:t>
    </dgm:pt>
    <dgm:pt modelId="{7E68B7B3-49B9-4516-AB5C-3C7E9905309F}" type="parTrans" cxnId="{D78B7900-04BC-4C21-8FD1-DD3415901878}">
      <dgm:prSet/>
      <dgm:spPr/>
      <dgm:t>
        <a:bodyPr/>
        <a:lstStyle/>
        <a:p>
          <a:endParaRPr lang="en-US"/>
        </a:p>
      </dgm:t>
    </dgm:pt>
    <dgm:pt modelId="{DBB7A1A0-12FE-4AFB-A2F0-23E46FCD577A}" type="sibTrans" cxnId="{D78B7900-04BC-4C21-8FD1-DD3415901878}">
      <dgm:prSet/>
      <dgm:spPr/>
      <dgm:t>
        <a:bodyPr/>
        <a:lstStyle/>
        <a:p>
          <a:endParaRPr lang="en-US"/>
        </a:p>
      </dgm:t>
    </dgm:pt>
    <dgm:pt modelId="{80853218-B051-4917-A153-17BDDF7DA929}">
      <dgm:prSet custT="1"/>
      <dgm:spPr/>
      <dgm:t>
        <a:bodyPr/>
        <a:lstStyle/>
        <a:p>
          <a:r>
            <a:rPr lang="en-US" sz="1400" b="0" i="0">
              <a:latin typeface="Times New Roman" panose="02020603050405020304" pitchFamily="18" charset="0"/>
              <a:cs typeface="Times New Roman" panose="02020603050405020304" pitchFamily="18" charset="0"/>
            </a:rPr>
            <a:t>Essential for models sensitive to the magnitude of data like SVM or k-nearest neighbors.</a:t>
          </a:r>
          <a:endParaRPr lang="en-US" sz="1400">
            <a:latin typeface="Times New Roman" panose="02020603050405020304" pitchFamily="18" charset="0"/>
            <a:cs typeface="Times New Roman" panose="02020603050405020304" pitchFamily="18" charset="0"/>
          </a:endParaRPr>
        </a:p>
      </dgm:t>
    </dgm:pt>
    <dgm:pt modelId="{B4F919EA-C2D6-42B2-9DFE-7ADFFF114155}" type="parTrans" cxnId="{552FB5DF-498D-44AB-9CD6-0C888253CAFB}">
      <dgm:prSet/>
      <dgm:spPr/>
      <dgm:t>
        <a:bodyPr/>
        <a:lstStyle/>
        <a:p>
          <a:endParaRPr lang="en-US"/>
        </a:p>
      </dgm:t>
    </dgm:pt>
    <dgm:pt modelId="{CF01FA12-2CE8-4E23-A795-52C59269661A}" type="sibTrans" cxnId="{552FB5DF-498D-44AB-9CD6-0C888253CAFB}">
      <dgm:prSet/>
      <dgm:spPr/>
      <dgm:t>
        <a:bodyPr/>
        <a:lstStyle/>
        <a:p>
          <a:endParaRPr lang="en-US"/>
        </a:p>
      </dgm:t>
    </dgm:pt>
    <dgm:pt modelId="{DFEE6B47-900C-474B-A2CE-DFCDE0D29C54}">
      <dgm:prSet custT="1"/>
      <dgm:spPr/>
      <dgm:t>
        <a:bodyPr/>
        <a:lstStyle/>
        <a:p>
          <a:pPr>
            <a:defRPr b="1"/>
          </a:pPr>
          <a:r>
            <a:rPr lang="en-US" sz="1400" b="1" i="0">
              <a:latin typeface="Times New Roman" panose="02020603050405020304" pitchFamily="18" charset="0"/>
              <a:cs typeface="Times New Roman" panose="02020603050405020304" pitchFamily="18" charset="0"/>
            </a:rPr>
            <a:t>Categorical Encoding:</a:t>
          </a:r>
          <a:endParaRPr lang="en-US" sz="1400">
            <a:latin typeface="Times New Roman" panose="02020603050405020304" pitchFamily="18" charset="0"/>
            <a:cs typeface="Times New Roman" panose="02020603050405020304" pitchFamily="18" charset="0"/>
          </a:endParaRPr>
        </a:p>
      </dgm:t>
    </dgm:pt>
    <dgm:pt modelId="{694CAE7C-5DFA-40BA-8E61-455DC869ECBA}" type="parTrans" cxnId="{7048F430-8911-4438-BFD4-287439615867}">
      <dgm:prSet/>
      <dgm:spPr/>
      <dgm:t>
        <a:bodyPr/>
        <a:lstStyle/>
        <a:p>
          <a:endParaRPr lang="en-US"/>
        </a:p>
      </dgm:t>
    </dgm:pt>
    <dgm:pt modelId="{4FDA1554-716F-44A7-98E2-0F58BFFAFFBF}" type="sibTrans" cxnId="{7048F430-8911-4438-BFD4-287439615867}">
      <dgm:prSet/>
      <dgm:spPr/>
      <dgm:t>
        <a:bodyPr/>
        <a:lstStyle/>
        <a:p>
          <a:endParaRPr lang="en-US"/>
        </a:p>
      </dgm:t>
    </dgm:pt>
    <dgm:pt modelId="{EACCB8F0-8942-4E22-8705-FCBD4E3B0E4C}">
      <dgm:prSet custT="1"/>
      <dgm:spPr/>
      <dgm:t>
        <a:bodyPr/>
        <a:lstStyle/>
        <a:p>
          <a:r>
            <a:rPr lang="en-US" sz="1400" b="0" i="0">
              <a:latin typeface="Times New Roman" panose="02020603050405020304" pitchFamily="18" charset="0"/>
              <a:cs typeface="Times New Roman" panose="02020603050405020304" pitchFamily="18" charset="0"/>
            </a:rPr>
            <a:t>Most frequent imputation applied to categorical variables to fill missing data.</a:t>
          </a:r>
          <a:endParaRPr lang="en-US" sz="1400">
            <a:latin typeface="Times New Roman" panose="02020603050405020304" pitchFamily="18" charset="0"/>
            <a:cs typeface="Times New Roman" panose="02020603050405020304" pitchFamily="18" charset="0"/>
          </a:endParaRPr>
        </a:p>
      </dgm:t>
    </dgm:pt>
    <dgm:pt modelId="{B3B5EB8D-AA15-4D4E-A3F1-9468587A5547}" type="parTrans" cxnId="{BBEB0D58-D90D-45CF-8C99-4D4CB4322D68}">
      <dgm:prSet/>
      <dgm:spPr/>
      <dgm:t>
        <a:bodyPr/>
        <a:lstStyle/>
        <a:p>
          <a:endParaRPr lang="en-US"/>
        </a:p>
      </dgm:t>
    </dgm:pt>
    <dgm:pt modelId="{52B34420-AC98-4B14-BFC3-42584E70D44D}" type="sibTrans" cxnId="{BBEB0D58-D90D-45CF-8C99-4D4CB4322D68}">
      <dgm:prSet/>
      <dgm:spPr/>
      <dgm:t>
        <a:bodyPr/>
        <a:lstStyle/>
        <a:p>
          <a:endParaRPr lang="en-US"/>
        </a:p>
      </dgm:t>
    </dgm:pt>
    <dgm:pt modelId="{D9BC7EBF-1864-4336-AC65-135EE0CA160C}">
      <dgm:prSet custT="1"/>
      <dgm:spPr/>
      <dgm:t>
        <a:bodyPr/>
        <a:lstStyle/>
        <a:p>
          <a:r>
            <a:rPr lang="en-US" sz="1400" b="0" i="0">
              <a:latin typeface="Times New Roman" panose="02020603050405020304" pitchFamily="18" charset="0"/>
              <a:cs typeface="Times New Roman" panose="02020603050405020304" pitchFamily="18" charset="0"/>
            </a:rPr>
            <a:t>One-hot encoding transformed categorical variables into a machine-readable format, increasing model interpretability.</a:t>
          </a:r>
          <a:endParaRPr lang="en-US" sz="1400">
            <a:latin typeface="Times New Roman" panose="02020603050405020304" pitchFamily="18" charset="0"/>
            <a:cs typeface="Times New Roman" panose="02020603050405020304" pitchFamily="18" charset="0"/>
          </a:endParaRPr>
        </a:p>
      </dgm:t>
    </dgm:pt>
    <dgm:pt modelId="{1C2DCBE8-2A20-4A91-BF4F-F99C442FB187}" type="parTrans" cxnId="{D5BA3F55-21CF-4EE9-98B4-A5087841ADB8}">
      <dgm:prSet/>
      <dgm:spPr/>
      <dgm:t>
        <a:bodyPr/>
        <a:lstStyle/>
        <a:p>
          <a:endParaRPr lang="en-US"/>
        </a:p>
      </dgm:t>
    </dgm:pt>
    <dgm:pt modelId="{0BD13C4A-5241-4BF0-AB41-E59C0310505E}" type="sibTrans" cxnId="{D5BA3F55-21CF-4EE9-98B4-A5087841ADB8}">
      <dgm:prSet/>
      <dgm:spPr/>
      <dgm:t>
        <a:bodyPr/>
        <a:lstStyle/>
        <a:p>
          <a:endParaRPr lang="en-US"/>
        </a:p>
      </dgm:t>
    </dgm:pt>
    <dgm:pt modelId="{9A9956CC-CC5B-43BD-8188-6AEF1AE7B939}">
      <dgm:prSet custT="1"/>
      <dgm:spPr/>
      <dgm:t>
        <a:bodyPr/>
        <a:lstStyle/>
        <a:p>
          <a:pPr>
            <a:defRPr b="1"/>
          </a:pPr>
          <a:r>
            <a:rPr lang="en-US" sz="1400" b="1" i="0" dirty="0">
              <a:latin typeface="Times New Roman" panose="02020603050405020304" pitchFamily="18" charset="0"/>
              <a:cs typeface="Times New Roman" panose="02020603050405020304" pitchFamily="18" charset="0"/>
            </a:rPr>
            <a:t>Age Conversion and Column Removal:</a:t>
          </a:r>
          <a:endParaRPr lang="en-US" sz="1400" dirty="0">
            <a:latin typeface="Times New Roman" panose="02020603050405020304" pitchFamily="18" charset="0"/>
            <a:cs typeface="Times New Roman" panose="02020603050405020304" pitchFamily="18" charset="0"/>
          </a:endParaRPr>
        </a:p>
      </dgm:t>
    </dgm:pt>
    <dgm:pt modelId="{78D974C3-956F-40C5-9A5E-0A90692D6B29}" type="parTrans" cxnId="{65DEB399-FD23-4718-B771-B3EF1D42AEA0}">
      <dgm:prSet/>
      <dgm:spPr/>
      <dgm:t>
        <a:bodyPr/>
        <a:lstStyle/>
        <a:p>
          <a:endParaRPr lang="en-US"/>
        </a:p>
      </dgm:t>
    </dgm:pt>
    <dgm:pt modelId="{CA9655B6-76DC-4B3B-902B-72E7C9716454}" type="sibTrans" cxnId="{65DEB399-FD23-4718-B771-B3EF1D42AEA0}">
      <dgm:prSet/>
      <dgm:spPr/>
      <dgm:t>
        <a:bodyPr/>
        <a:lstStyle/>
        <a:p>
          <a:endParaRPr lang="en-US"/>
        </a:p>
      </dgm:t>
    </dgm:pt>
    <dgm:pt modelId="{876F762A-58A5-4E27-BF8F-1DF6A7D063EA}">
      <dgm:prSet custT="1"/>
      <dgm:spPr/>
      <dgm:t>
        <a:bodyPr/>
        <a:lstStyle/>
        <a:p>
          <a:r>
            <a:rPr lang="en-US" sz="1400" b="0" i="0">
              <a:latin typeface="Times New Roman" panose="02020603050405020304" pitchFamily="18" charset="0"/>
              <a:cs typeface="Times New Roman" panose="02020603050405020304" pitchFamily="18" charset="0"/>
            </a:rPr>
            <a:t>Age converted from days to years for better understanding and analysis.</a:t>
          </a:r>
          <a:endParaRPr lang="en-US" sz="1400">
            <a:latin typeface="Times New Roman" panose="02020603050405020304" pitchFamily="18" charset="0"/>
            <a:cs typeface="Times New Roman" panose="02020603050405020304" pitchFamily="18" charset="0"/>
          </a:endParaRPr>
        </a:p>
      </dgm:t>
    </dgm:pt>
    <dgm:pt modelId="{63917D5F-678A-4951-BC1E-E08EA82FAC42}" type="parTrans" cxnId="{D695A760-214B-4E37-888A-AE6DD10B75BF}">
      <dgm:prSet/>
      <dgm:spPr/>
      <dgm:t>
        <a:bodyPr/>
        <a:lstStyle/>
        <a:p>
          <a:endParaRPr lang="en-US"/>
        </a:p>
      </dgm:t>
    </dgm:pt>
    <dgm:pt modelId="{AAE734BB-9731-4D3E-A52E-3DC5FC508123}" type="sibTrans" cxnId="{D695A760-214B-4E37-888A-AE6DD10B75BF}">
      <dgm:prSet/>
      <dgm:spPr/>
      <dgm:t>
        <a:bodyPr/>
        <a:lstStyle/>
        <a:p>
          <a:endParaRPr lang="en-US"/>
        </a:p>
      </dgm:t>
    </dgm:pt>
    <dgm:pt modelId="{2401D874-2F73-473E-9EDD-0F7B94ACA92F}">
      <dgm:prSet custT="1"/>
      <dgm:spPr/>
      <dgm:t>
        <a:bodyPr/>
        <a:lstStyle/>
        <a:p>
          <a:r>
            <a:rPr lang="en-US" sz="1400" b="0" i="0">
              <a:latin typeface="Times New Roman" panose="02020603050405020304" pitchFamily="18" charset="0"/>
              <a:cs typeface="Times New Roman" panose="02020603050405020304" pitchFamily="18" charset="0"/>
            </a:rPr>
            <a:t>Dropped the 'id' column and original 'age' column (in days) to focus on more relevant predictors.</a:t>
          </a:r>
          <a:endParaRPr lang="en-US" sz="1400">
            <a:latin typeface="Times New Roman" panose="02020603050405020304" pitchFamily="18" charset="0"/>
            <a:cs typeface="Times New Roman" panose="02020603050405020304" pitchFamily="18" charset="0"/>
          </a:endParaRPr>
        </a:p>
      </dgm:t>
    </dgm:pt>
    <dgm:pt modelId="{6FB7D339-5BA8-4E07-990A-417B460F8F56}" type="parTrans" cxnId="{AD75BC7E-D820-4999-BCD4-7F22AB4561D4}">
      <dgm:prSet/>
      <dgm:spPr/>
      <dgm:t>
        <a:bodyPr/>
        <a:lstStyle/>
        <a:p>
          <a:endParaRPr lang="en-US"/>
        </a:p>
      </dgm:t>
    </dgm:pt>
    <dgm:pt modelId="{688EF69F-12B5-481B-9D8E-3B0F0753168A}" type="sibTrans" cxnId="{AD75BC7E-D820-4999-BCD4-7F22AB4561D4}">
      <dgm:prSet/>
      <dgm:spPr/>
      <dgm:t>
        <a:bodyPr/>
        <a:lstStyle/>
        <a:p>
          <a:endParaRPr lang="en-US"/>
        </a:p>
      </dgm:t>
    </dgm:pt>
    <dgm:pt modelId="{31B83B83-4FC5-43DF-BACC-33462246623D}" type="pres">
      <dgm:prSet presAssocID="{7C1EADB9-F0D3-401C-9198-D37107537E5B}" presName="root" presStyleCnt="0">
        <dgm:presLayoutVars>
          <dgm:dir/>
          <dgm:resizeHandles val="exact"/>
        </dgm:presLayoutVars>
      </dgm:prSet>
      <dgm:spPr/>
    </dgm:pt>
    <dgm:pt modelId="{D2FCC9DC-3CE4-4AD3-A6D9-F6DCFA6D380A}" type="pres">
      <dgm:prSet presAssocID="{EC9C6DDD-1919-4E16-A0CB-CB4FE2BEFD88}" presName="compNode" presStyleCnt="0"/>
      <dgm:spPr/>
    </dgm:pt>
    <dgm:pt modelId="{C1E5C372-4026-4A47-89EF-7E85BA20D6D4}" type="pres">
      <dgm:prSet presAssocID="{EC9C6DDD-1919-4E16-A0CB-CB4FE2BEFD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2D00B459-A747-415B-A60D-5A6E39918FAE}" type="pres">
      <dgm:prSet presAssocID="{EC9C6DDD-1919-4E16-A0CB-CB4FE2BEFD88}" presName="iconSpace" presStyleCnt="0"/>
      <dgm:spPr/>
    </dgm:pt>
    <dgm:pt modelId="{DCAC01C9-CC58-4ADA-8FE9-1919E6029395}" type="pres">
      <dgm:prSet presAssocID="{EC9C6DDD-1919-4E16-A0CB-CB4FE2BEFD88}" presName="parTx" presStyleLbl="revTx" presStyleIdx="0" presStyleCnt="10">
        <dgm:presLayoutVars>
          <dgm:chMax val="0"/>
          <dgm:chPref val="0"/>
        </dgm:presLayoutVars>
      </dgm:prSet>
      <dgm:spPr/>
    </dgm:pt>
    <dgm:pt modelId="{436976F3-9632-49D4-8434-3BD29E052967}" type="pres">
      <dgm:prSet presAssocID="{EC9C6DDD-1919-4E16-A0CB-CB4FE2BEFD88}" presName="txSpace" presStyleCnt="0"/>
      <dgm:spPr/>
    </dgm:pt>
    <dgm:pt modelId="{419EDBD9-8334-4901-AE4C-B19925721E12}" type="pres">
      <dgm:prSet presAssocID="{EC9C6DDD-1919-4E16-A0CB-CB4FE2BEFD88}" presName="desTx" presStyleLbl="revTx" presStyleIdx="1" presStyleCnt="10">
        <dgm:presLayoutVars/>
      </dgm:prSet>
      <dgm:spPr/>
    </dgm:pt>
    <dgm:pt modelId="{5ECD128D-47C0-42DC-BD4D-4507B10A1CD3}" type="pres">
      <dgm:prSet presAssocID="{2EA10C26-5707-4EA6-AC12-86AD7233E46F}" presName="sibTrans" presStyleCnt="0"/>
      <dgm:spPr/>
    </dgm:pt>
    <dgm:pt modelId="{C7346FE8-553D-4E3F-AAAA-EE5377E04EDA}" type="pres">
      <dgm:prSet presAssocID="{BE9EB1E9-1A09-4066-ACE5-A14A819B4B6D}" presName="compNode" presStyleCnt="0"/>
      <dgm:spPr/>
    </dgm:pt>
    <dgm:pt modelId="{6E70D6FF-BA45-4A52-959F-01CFF5F87149}" type="pres">
      <dgm:prSet presAssocID="{BE9EB1E9-1A09-4066-ACE5-A14A819B4B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B69908A-1766-4FC2-9A1C-C16007F451A2}" type="pres">
      <dgm:prSet presAssocID="{BE9EB1E9-1A09-4066-ACE5-A14A819B4B6D}" presName="iconSpace" presStyleCnt="0"/>
      <dgm:spPr/>
    </dgm:pt>
    <dgm:pt modelId="{8D8FBA2C-BA13-4972-899A-221CC028A30B}" type="pres">
      <dgm:prSet presAssocID="{BE9EB1E9-1A09-4066-ACE5-A14A819B4B6D}" presName="parTx" presStyleLbl="revTx" presStyleIdx="2" presStyleCnt="10">
        <dgm:presLayoutVars>
          <dgm:chMax val="0"/>
          <dgm:chPref val="0"/>
        </dgm:presLayoutVars>
      </dgm:prSet>
      <dgm:spPr/>
    </dgm:pt>
    <dgm:pt modelId="{5935E564-52BC-42C1-A704-550E6661139B}" type="pres">
      <dgm:prSet presAssocID="{BE9EB1E9-1A09-4066-ACE5-A14A819B4B6D}" presName="txSpace" presStyleCnt="0"/>
      <dgm:spPr/>
    </dgm:pt>
    <dgm:pt modelId="{AD0DFC9A-84B0-4E6F-99E8-B2F15A4A976E}" type="pres">
      <dgm:prSet presAssocID="{BE9EB1E9-1A09-4066-ACE5-A14A819B4B6D}" presName="desTx" presStyleLbl="revTx" presStyleIdx="3" presStyleCnt="10">
        <dgm:presLayoutVars/>
      </dgm:prSet>
      <dgm:spPr/>
    </dgm:pt>
    <dgm:pt modelId="{898742B8-F652-4472-90BB-2786F78AFB48}" type="pres">
      <dgm:prSet presAssocID="{A3582442-9AD6-42FE-9FBF-D413655C73E3}" presName="sibTrans" presStyleCnt="0"/>
      <dgm:spPr/>
    </dgm:pt>
    <dgm:pt modelId="{FF97B593-B170-4969-869C-144A10C6293B}" type="pres">
      <dgm:prSet presAssocID="{BB17B236-B255-45BE-9BAC-ABB68BF1CBA3}" presName="compNode" presStyleCnt="0"/>
      <dgm:spPr/>
    </dgm:pt>
    <dgm:pt modelId="{06054144-88C7-4594-8E01-F3BBDC1E3E5C}" type="pres">
      <dgm:prSet presAssocID="{BB17B236-B255-45BE-9BAC-ABB68BF1CB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844FCD5-4043-40F6-8879-4C79F568EA06}" type="pres">
      <dgm:prSet presAssocID="{BB17B236-B255-45BE-9BAC-ABB68BF1CBA3}" presName="iconSpace" presStyleCnt="0"/>
      <dgm:spPr/>
    </dgm:pt>
    <dgm:pt modelId="{B4B9867A-A192-4CDB-BFA0-6384952620BE}" type="pres">
      <dgm:prSet presAssocID="{BB17B236-B255-45BE-9BAC-ABB68BF1CBA3}" presName="parTx" presStyleLbl="revTx" presStyleIdx="4" presStyleCnt="10">
        <dgm:presLayoutVars>
          <dgm:chMax val="0"/>
          <dgm:chPref val="0"/>
        </dgm:presLayoutVars>
      </dgm:prSet>
      <dgm:spPr/>
    </dgm:pt>
    <dgm:pt modelId="{A3AD4D45-12BE-462B-AA5F-3E59A3A2C150}" type="pres">
      <dgm:prSet presAssocID="{BB17B236-B255-45BE-9BAC-ABB68BF1CBA3}" presName="txSpace" presStyleCnt="0"/>
      <dgm:spPr/>
    </dgm:pt>
    <dgm:pt modelId="{1A0315E7-5809-4E71-81E8-BA80C31EF4C6}" type="pres">
      <dgm:prSet presAssocID="{BB17B236-B255-45BE-9BAC-ABB68BF1CBA3}" presName="desTx" presStyleLbl="revTx" presStyleIdx="5" presStyleCnt="10">
        <dgm:presLayoutVars/>
      </dgm:prSet>
      <dgm:spPr/>
    </dgm:pt>
    <dgm:pt modelId="{9D1B051C-A739-45EE-9E88-17A4D05B13FD}" type="pres">
      <dgm:prSet presAssocID="{8701F0A9-E66B-434A-9751-EB8D3C893CA7}" presName="sibTrans" presStyleCnt="0"/>
      <dgm:spPr/>
    </dgm:pt>
    <dgm:pt modelId="{AF92B17B-ED4D-4383-A694-06FC90225F4E}" type="pres">
      <dgm:prSet presAssocID="{DFEE6B47-900C-474B-A2CE-DFCDE0D29C54}" presName="compNode" presStyleCnt="0"/>
      <dgm:spPr/>
    </dgm:pt>
    <dgm:pt modelId="{80B1029E-8510-46D7-8170-77AC7DE5B7BF}" type="pres">
      <dgm:prSet presAssocID="{DFEE6B47-900C-474B-A2CE-DFCDE0D29C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316EC5F-C755-49D0-9524-F029EAD9AFD0}" type="pres">
      <dgm:prSet presAssocID="{DFEE6B47-900C-474B-A2CE-DFCDE0D29C54}" presName="iconSpace" presStyleCnt="0"/>
      <dgm:spPr/>
    </dgm:pt>
    <dgm:pt modelId="{C93F4AAE-C37D-415B-9A7D-6484DC51283A}" type="pres">
      <dgm:prSet presAssocID="{DFEE6B47-900C-474B-A2CE-DFCDE0D29C54}" presName="parTx" presStyleLbl="revTx" presStyleIdx="6" presStyleCnt="10">
        <dgm:presLayoutVars>
          <dgm:chMax val="0"/>
          <dgm:chPref val="0"/>
        </dgm:presLayoutVars>
      </dgm:prSet>
      <dgm:spPr/>
    </dgm:pt>
    <dgm:pt modelId="{6B5AB30F-906B-4B57-A279-7A58FF122842}" type="pres">
      <dgm:prSet presAssocID="{DFEE6B47-900C-474B-A2CE-DFCDE0D29C54}" presName="txSpace" presStyleCnt="0"/>
      <dgm:spPr/>
    </dgm:pt>
    <dgm:pt modelId="{CD8F8295-73BD-402B-AFF3-B04627216889}" type="pres">
      <dgm:prSet presAssocID="{DFEE6B47-900C-474B-A2CE-DFCDE0D29C54}" presName="desTx" presStyleLbl="revTx" presStyleIdx="7" presStyleCnt="10">
        <dgm:presLayoutVars/>
      </dgm:prSet>
      <dgm:spPr/>
    </dgm:pt>
    <dgm:pt modelId="{5EC2E7ED-27D9-4576-83D6-20B1AF81E84F}" type="pres">
      <dgm:prSet presAssocID="{4FDA1554-716F-44A7-98E2-0F58BFFAFFBF}" presName="sibTrans" presStyleCnt="0"/>
      <dgm:spPr/>
    </dgm:pt>
    <dgm:pt modelId="{729DDC40-0386-4F35-A671-278B7C45C9B4}" type="pres">
      <dgm:prSet presAssocID="{9A9956CC-CC5B-43BD-8188-6AEF1AE7B939}" presName="compNode" presStyleCnt="0"/>
      <dgm:spPr/>
    </dgm:pt>
    <dgm:pt modelId="{D76208E6-BE6F-47EB-8E56-D25118F01DDF}" type="pres">
      <dgm:prSet presAssocID="{9A9956CC-CC5B-43BD-8188-6AEF1AE7B93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A3655430-4015-453C-8730-59413686685C}" type="pres">
      <dgm:prSet presAssocID="{9A9956CC-CC5B-43BD-8188-6AEF1AE7B939}" presName="iconSpace" presStyleCnt="0"/>
      <dgm:spPr/>
    </dgm:pt>
    <dgm:pt modelId="{2A354814-13BA-4601-9271-EA6367456F68}" type="pres">
      <dgm:prSet presAssocID="{9A9956CC-CC5B-43BD-8188-6AEF1AE7B939}" presName="parTx" presStyleLbl="revTx" presStyleIdx="8" presStyleCnt="10" custLinFactNeighborY="-13763">
        <dgm:presLayoutVars>
          <dgm:chMax val="0"/>
          <dgm:chPref val="0"/>
        </dgm:presLayoutVars>
      </dgm:prSet>
      <dgm:spPr/>
    </dgm:pt>
    <dgm:pt modelId="{C1E6794E-0659-4FA4-BBE7-D0A4B9024E52}" type="pres">
      <dgm:prSet presAssocID="{9A9956CC-CC5B-43BD-8188-6AEF1AE7B939}" presName="txSpace" presStyleCnt="0"/>
      <dgm:spPr/>
    </dgm:pt>
    <dgm:pt modelId="{676068B7-93B4-49FC-97C9-8C98C84058DF}" type="pres">
      <dgm:prSet presAssocID="{9A9956CC-CC5B-43BD-8188-6AEF1AE7B939}" presName="desTx" presStyleLbl="revTx" presStyleIdx="9" presStyleCnt="10">
        <dgm:presLayoutVars/>
      </dgm:prSet>
      <dgm:spPr/>
    </dgm:pt>
  </dgm:ptLst>
  <dgm:cxnLst>
    <dgm:cxn modelId="{D78B7900-04BC-4C21-8FD1-DD3415901878}" srcId="{BB17B236-B255-45BE-9BAC-ABB68BF1CBA3}" destId="{65607130-CD90-428F-9806-C9B74730AE05}" srcOrd="0" destOrd="0" parTransId="{7E68B7B3-49B9-4516-AB5C-3C7E9905309F}" sibTransId="{DBB7A1A0-12FE-4AFB-A2F0-23E46FCD577A}"/>
    <dgm:cxn modelId="{C81B1B18-71B0-458E-98D3-F617923609B7}" type="presOf" srcId="{65607130-CD90-428F-9806-C9B74730AE05}" destId="{1A0315E7-5809-4E71-81E8-BA80C31EF4C6}" srcOrd="0" destOrd="0" presId="urn:microsoft.com/office/officeart/2018/2/layout/IconLabelDescriptionList"/>
    <dgm:cxn modelId="{A19F9E1F-747C-4946-B13D-FA894598AC07}" type="presOf" srcId="{2401D874-2F73-473E-9EDD-0F7B94ACA92F}" destId="{676068B7-93B4-49FC-97C9-8C98C84058DF}" srcOrd="0" destOrd="1" presId="urn:microsoft.com/office/officeart/2018/2/layout/IconLabelDescriptionList"/>
    <dgm:cxn modelId="{66407720-3EE8-4FCA-893B-F9CB7EC9DB4B}" type="presOf" srcId="{9A9956CC-CC5B-43BD-8188-6AEF1AE7B939}" destId="{2A354814-13BA-4601-9271-EA6367456F68}" srcOrd="0" destOrd="0" presId="urn:microsoft.com/office/officeart/2018/2/layout/IconLabelDescriptionList"/>
    <dgm:cxn modelId="{7048F430-8911-4438-BFD4-287439615867}" srcId="{7C1EADB9-F0D3-401C-9198-D37107537E5B}" destId="{DFEE6B47-900C-474B-A2CE-DFCDE0D29C54}" srcOrd="3" destOrd="0" parTransId="{694CAE7C-5DFA-40BA-8E61-455DC869ECBA}" sibTransId="{4FDA1554-716F-44A7-98E2-0F58BFFAFFBF}"/>
    <dgm:cxn modelId="{81743F39-8A5D-4D02-83CA-2C4219003ECA}" srcId="{EC9C6DDD-1919-4E16-A0CB-CB4FE2BEFD88}" destId="{C5B97AA1-2C0D-4C94-BDC5-34ED68D3DD6F}" srcOrd="0" destOrd="0" parTransId="{CA1AC75F-3643-4CF4-B11E-C5D315994A4F}" sibTransId="{8A0546B7-FF60-4AA4-A96E-E6991BBE1F23}"/>
    <dgm:cxn modelId="{8DD7AE3F-6974-4B14-BED9-DF9C7B834022}" srcId="{7C1EADB9-F0D3-401C-9198-D37107537E5B}" destId="{EC9C6DDD-1919-4E16-A0CB-CB4FE2BEFD88}" srcOrd="0" destOrd="0" parTransId="{46385173-D474-4364-A269-D1A02521FED3}" sibTransId="{2EA10C26-5707-4EA6-AC12-86AD7233E46F}"/>
    <dgm:cxn modelId="{E5E60943-AC7B-4967-B51F-85DEACF9455C}" type="presOf" srcId="{80853218-B051-4917-A153-17BDDF7DA929}" destId="{1A0315E7-5809-4E71-81E8-BA80C31EF4C6}" srcOrd="0" destOrd="1" presId="urn:microsoft.com/office/officeart/2018/2/layout/IconLabelDescriptionList"/>
    <dgm:cxn modelId="{297A7B43-5BCF-40B1-B32E-032C0973CBC7}" type="presOf" srcId="{EACCB8F0-8942-4E22-8705-FCBD4E3B0E4C}" destId="{CD8F8295-73BD-402B-AFF3-B04627216889}" srcOrd="0" destOrd="0" presId="urn:microsoft.com/office/officeart/2018/2/layout/IconLabelDescriptionList"/>
    <dgm:cxn modelId="{D5BA3F55-21CF-4EE9-98B4-A5087841ADB8}" srcId="{DFEE6B47-900C-474B-A2CE-DFCDE0D29C54}" destId="{D9BC7EBF-1864-4336-AC65-135EE0CA160C}" srcOrd="1" destOrd="0" parTransId="{1C2DCBE8-2A20-4A91-BF4F-F99C442FB187}" sibTransId="{0BD13C4A-5241-4BF0-AB41-E59C0310505E}"/>
    <dgm:cxn modelId="{BBEB0D58-D90D-45CF-8C99-4D4CB4322D68}" srcId="{DFEE6B47-900C-474B-A2CE-DFCDE0D29C54}" destId="{EACCB8F0-8942-4E22-8705-FCBD4E3B0E4C}" srcOrd="0" destOrd="0" parTransId="{B3B5EB8D-AA15-4D4E-A3F1-9468587A5547}" sibTransId="{52B34420-AC98-4B14-BFC3-42584E70D44D}"/>
    <dgm:cxn modelId="{D695A760-214B-4E37-888A-AE6DD10B75BF}" srcId="{9A9956CC-CC5B-43BD-8188-6AEF1AE7B939}" destId="{876F762A-58A5-4E27-BF8F-1DF6A7D063EA}" srcOrd="0" destOrd="0" parTransId="{63917D5F-678A-4951-BC1E-E08EA82FAC42}" sibTransId="{AAE734BB-9731-4D3E-A52E-3DC5FC508123}"/>
    <dgm:cxn modelId="{7471F667-2609-4547-8150-7E6225431BAA}" srcId="{EC9C6DDD-1919-4E16-A0CB-CB4FE2BEFD88}" destId="{4FEFA780-A2CE-4C92-B9BA-C0E75A494EF0}" srcOrd="1" destOrd="0" parTransId="{129776E9-91ED-4CFF-A397-46B1AD45B7DD}" sibTransId="{865EB93A-80AE-4765-8B84-2A2F65806475}"/>
    <dgm:cxn modelId="{0DD8F668-73AF-457F-838E-8F4ECDA28383}" srcId="{7C1EADB9-F0D3-401C-9198-D37107537E5B}" destId="{BE9EB1E9-1A09-4066-ACE5-A14A819B4B6D}" srcOrd="1" destOrd="0" parTransId="{13703BBC-1CAD-4AC7-B9F1-03511604A607}" sibTransId="{A3582442-9AD6-42FE-9FBF-D413655C73E3}"/>
    <dgm:cxn modelId="{2AFA4E7C-386D-4BC0-AD5E-42D9184CA381}" type="presOf" srcId="{C5B97AA1-2C0D-4C94-BDC5-34ED68D3DD6F}" destId="{419EDBD9-8334-4901-AE4C-B19925721E12}" srcOrd="0" destOrd="0" presId="urn:microsoft.com/office/officeart/2018/2/layout/IconLabelDescriptionList"/>
    <dgm:cxn modelId="{AD75BC7E-D820-4999-BCD4-7F22AB4561D4}" srcId="{9A9956CC-CC5B-43BD-8188-6AEF1AE7B939}" destId="{2401D874-2F73-473E-9EDD-0F7B94ACA92F}" srcOrd="1" destOrd="0" parTransId="{6FB7D339-5BA8-4E07-990A-417B460F8F56}" sibTransId="{688EF69F-12B5-481B-9D8E-3B0F0753168A}"/>
    <dgm:cxn modelId="{BC30C298-6B89-49C8-BBD3-5EEEA2CA9C12}" type="presOf" srcId="{D9BC7EBF-1864-4336-AC65-135EE0CA160C}" destId="{CD8F8295-73BD-402B-AFF3-B04627216889}" srcOrd="0" destOrd="1" presId="urn:microsoft.com/office/officeart/2018/2/layout/IconLabelDescriptionList"/>
    <dgm:cxn modelId="{65DEB399-FD23-4718-B771-B3EF1D42AEA0}" srcId="{7C1EADB9-F0D3-401C-9198-D37107537E5B}" destId="{9A9956CC-CC5B-43BD-8188-6AEF1AE7B939}" srcOrd="4" destOrd="0" parTransId="{78D974C3-956F-40C5-9A5E-0A90692D6B29}" sibTransId="{CA9655B6-76DC-4B3B-902B-72E7C9716454}"/>
    <dgm:cxn modelId="{55AFEFA0-E343-4A11-840B-9D9C48A691EF}" srcId="{BE9EB1E9-1A09-4066-ACE5-A14A819B4B6D}" destId="{746BDABC-8F9E-4C57-B639-3038675C5B50}" srcOrd="0" destOrd="0" parTransId="{ADBF9415-1EC2-4B8D-80CE-50E8C474F13F}" sibTransId="{052BD0E6-AEC3-4D14-B39A-4421ACD703D4}"/>
    <dgm:cxn modelId="{7842DFAC-C71D-4B1F-BD69-180B9B1E0CB5}" type="presOf" srcId="{BE9EB1E9-1A09-4066-ACE5-A14A819B4B6D}" destId="{8D8FBA2C-BA13-4972-899A-221CC028A30B}" srcOrd="0" destOrd="0" presId="urn:microsoft.com/office/officeart/2018/2/layout/IconLabelDescriptionList"/>
    <dgm:cxn modelId="{F0273FAE-C2C7-4E54-9D6C-19C510E1B4FA}" type="presOf" srcId="{BB17B236-B255-45BE-9BAC-ABB68BF1CBA3}" destId="{B4B9867A-A192-4CDB-BFA0-6384952620BE}" srcOrd="0" destOrd="0" presId="urn:microsoft.com/office/officeart/2018/2/layout/IconLabelDescriptionList"/>
    <dgm:cxn modelId="{FA9AD6AE-D8A2-43BF-9AD3-7FFAFD8E89A3}" type="presOf" srcId="{7C1EADB9-F0D3-401C-9198-D37107537E5B}" destId="{31B83B83-4FC5-43DF-BACC-33462246623D}" srcOrd="0" destOrd="0" presId="urn:microsoft.com/office/officeart/2018/2/layout/IconLabelDescriptionList"/>
    <dgm:cxn modelId="{983F6BB3-DA3B-4309-A7F5-D5D0CE2A2515}" srcId="{BE9EB1E9-1A09-4066-ACE5-A14A819B4B6D}" destId="{5A22646D-0526-4618-9DE6-38760757DF55}" srcOrd="1" destOrd="0" parTransId="{B5B9AE3C-F6E3-4139-820B-CBF691890C7A}" sibTransId="{DEFD9E01-4BA2-4735-993C-C385A899668B}"/>
    <dgm:cxn modelId="{54F1A6BA-3BC1-4DE8-AA55-4F8E53AF1647}" type="presOf" srcId="{876F762A-58A5-4E27-BF8F-1DF6A7D063EA}" destId="{676068B7-93B4-49FC-97C9-8C98C84058DF}" srcOrd="0" destOrd="0" presId="urn:microsoft.com/office/officeart/2018/2/layout/IconLabelDescriptionList"/>
    <dgm:cxn modelId="{552FB5DF-498D-44AB-9CD6-0C888253CAFB}" srcId="{BB17B236-B255-45BE-9BAC-ABB68BF1CBA3}" destId="{80853218-B051-4917-A153-17BDDF7DA929}" srcOrd="1" destOrd="0" parTransId="{B4F919EA-C2D6-42B2-9DFE-7ADFFF114155}" sibTransId="{CF01FA12-2CE8-4E23-A795-52C59269661A}"/>
    <dgm:cxn modelId="{D9D8AEE1-DBF2-4C51-AE64-A5B683641484}" type="presOf" srcId="{DFEE6B47-900C-474B-A2CE-DFCDE0D29C54}" destId="{C93F4AAE-C37D-415B-9A7D-6484DC51283A}" srcOrd="0" destOrd="0" presId="urn:microsoft.com/office/officeart/2018/2/layout/IconLabelDescriptionList"/>
    <dgm:cxn modelId="{12A1A6E8-5996-4301-BF4E-10ACA8177E92}" type="presOf" srcId="{5A22646D-0526-4618-9DE6-38760757DF55}" destId="{AD0DFC9A-84B0-4E6F-99E8-B2F15A4A976E}" srcOrd="0" destOrd="1" presId="urn:microsoft.com/office/officeart/2018/2/layout/IconLabelDescriptionList"/>
    <dgm:cxn modelId="{2768ABF6-77C5-4E9E-A17B-DA436E794F47}" srcId="{7C1EADB9-F0D3-401C-9198-D37107537E5B}" destId="{BB17B236-B255-45BE-9BAC-ABB68BF1CBA3}" srcOrd="2" destOrd="0" parTransId="{398D6EBE-E3D1-4FF0-9B09-5399F76014C9}" sibTransId="{8701F0A9-E66B-434A-9751-EB8D3C893CA7}"/>
    <dgm:cxn modelId="{94B9BBF6-BF83-4A03-8665-11507067E7E9}" type="presOf" srcId="{746BDABC-8F9E-4C57-B639-3038675C5B50}" destId="{AD0DFC9A-84B0-4E6F-99E8-B2F15A4A976E}" srcOrd="0" destOrd="0" presId="urn:microsoft.com/office/officeart/2018/2/layout/IconLabelDescriptionList"/>
    <dgm:cxn modelId="{2AE528FB-7414-4E75-9164-39CAEAC85DE4}" type="presOf" srcId="{EC9C6DDD-1919-4E16-A0CB-CB4FE2BEFD88}" destId="{DCAC01C9-CC58-4ADA-8FE9-1919E6029395}" srcOrd="0" destOrd="0" presId="urn:microsoft.com/office/officeart/2018/2/layout/IconLabelDescriptionList"/>
    <dgm:cxn modelId="{085B24FF-BE0F-4BEB-99A8-0CC784C51F40}" type="presOf" srcId="{4FEFA780-A2CE-4C92-B9BA-C0E75A494EF0}" destId="{419EDBD9-8334-4901-AE4C-B19925721E12}" srcOrd="0" destOrd="1" presId="urn:microsoft.com/office/officeart/2018/2/layout/IconLabelDescriptionList"/>
    <dgm:cxn modelId="{A087BD6E-7216-4AFB-823A-3EEE5CE68C39}" type="presParOf" srcId="{31B83B83-4FC5-43DF-BACC-33462246623D}" destId="{D2FCC9DC-3CE4-4AD3-A6D9-F6DCFA6D380A}" srcOrd="0" destOrd="0" presId="urn:microsoft.com/office/officeart/2018/2/layout/IconLabelDescriptionList"/>
    <dgm:cxn modelId="{728BDC4B-2729-4FF5-A488-437E52969B61}" type="presParOf" srcId="{D2FCC9DC-3CE4-4AD3-A6D9-F6DCFA6D380A}" destId="{C1E5C372-4026-4A47-89EF-7E85BA20D6D4}" srcOrd="0" destOrd="0" presId="urn:microsoft.com/office/officeart/2018/2/layout/IconLabelDescriptionList"/>
    <dgm:cxn modelId="{B30C21DB-A6B3-449A-9951-6A50C08807EB}" type="presParOf" srcId="{D2FCC9DC-3CE4-4AD3-A6D9-F6DCFA6D380A}" destId="{2D00B459-A747-415B-A60D-5A6E39918FAE}" srcOrd="1" destOrd="0" presId="urn:microsoft.com/office/officeart/2018/2/layout/IconLabelDescriptionList"/>
    <dgm:cxn modelId="{3277BDD0-4B79-4990-8D87-7C387616C5A7}" type="presParOf" srcId="{D2FCC9DC-3CE4-4AD3-A6D9-F6DCFA6D380A}" destId="{DCAC01C9-CC58-4ADA-8FE9-1919E6029395}" srcOrd="2" destOrd="0" presId="urn:microsoft.com/office/officeart/2018/2/layout/IconLabelDescriptionList"/>
    <dgm:cxn modelId="{BE783785-9C9E-4DE3-8046-28E245031E95}" type="presParOf" srcId="{D2FCC9DC-3CE4-4AD3-A6D9-F6DCFA6D380A}" destId="{436976F3-9632-49D4-8434-3BD29E052967}" srcOrd="3" destOrd="0" presId="urn:microsoft.com/office/officeart/2018/2/layout/IconLabelDescriptionList"/>
    <dgm:cxn modelId="{9419CE30-7A73-44BC-8DB0-6A062F5B9643}" type="presParOf" srcId="{D2FCC9DC-3CE4-4AD3-A6D9-F6DCFA6D380A}" destId="{419EDBD9-8334-4901-AE4C-B19925721E12}" srcOrd="4" destOrd="0" presId="urn:microsoft.com/office/officeart/2018/2/layout/IconLabelDescriptionList"/>
    <dgm:cxn modelId="{0E454314-7C3D-4213-9CB5-ECB7FC3CA448}" type="presParOf" srcId="{31B83B83-4FC5-43DF-BACC-33462246623D}" destId="{5ECD128D-47C0-42DC-BD4D-4507B10A1CD3}" srcOrd="1" destOrd="0" presId="urn:microsoft.com/office/officeart/2018/2/layout/IconLabelDescriptionList"/>
    <dgm:cxn modelId="{170925DB-E295-4EC0-8C4D-3F80E809C65F}" type="presParOf" srcId="{31B83B83-4FC5-43DF-BACC-33462246623D}" destId="{C7346FE8-553D-4E3F-AAAA-EE5377E04EDA}" srcOrd="2" destOrd="0" presId="urn:microsoft.com/office/officeart/2018/2/layout/IconLabelDescriptionList"/>
    <dgm:cxn modelId="{E9647928-4723-4089-B3F9-F565402A1EB1}" type="presParOf" srcId="{C7346FE8-553D-4E3F-AAAA-EE5377E04EDA}" destId="{6E70D6FF-BA45-4A52-959F-01CFF5F87149}" srcOrd="0" destOrd="0" presId="urn:microsoft.com/office/officeart/2018/2/layout/IconLabelDescriptionList"/>
    <dgm:cxn modelId="{6DE500DA-0123-4207-8545-E9C66D3A5EED}" type="presParOf" srcId="{C7346FE8-553D-4E3F-AAAA-EE5377E04EDA}" destId="{FB69908A-1766-4FC2-9A1C-C16007F451A2}" srcOrd="1" destOrd="0" presId="urn:microsoft.com/office/officeart/2018/2/layout/IconLabelDescriptionList"/>
    <dgm:cxn modelId="{2102B717-0158-4642-BC31-1C353F30A84E}" type="presParOf" srcId="{C7346FE8-553D-4E3F-AAAA-EE5377E04EDA}" destId="{8D8FBA2C-BA13-4972-899A-221CC028A30B}" srcOrd="2" destOrd="0" presId="urn:microsoft.com/office/officeart/2018/2/layout/IconLabelDescriptionList"/>
    <dgm:cxn modelId="{FED5D62D-C521-4D53-8735-261F7F0219A2}" type="presParOf" srcId="{C7346FE8-553D-4E3F-AAAA-EE5377E04EDA}" destId="{5935E564-52BC-42C1-A704-550E6661139B}" srcOrd="3" destOrd="0" presId="urn:microsoft.com/office/officeart/2018/2/layout/IconLabelDescriptionList"/>
    <dgm:cxn modelId="{6E38FB4F-2D9F-49BF-94F8-39ED26B524BF}" type="presParOf" srcId="{C7346FE8-553D-4E3F-AAAA-EE5377E04EDA}" destId="{AD0DFC9A-84B0-4E6F-99E8-B2F15A4A976E}" srcOrd="4" destOrd="0" presId="urn:microsoft.com/office/officeart/2018/2/layout/IconLabelDescriptionList"/>
    <dgm:cxn modelId="{E9D2D778-23E4-4F12-8776-D4C1F815EE93}" type="presParOf" srcId="{31B83B83-4FC5-43DF-BACC-33462246623D}" destId="{898742B8-F652-4472-90BB-2786F78AFB48}" srcOrd="3" destOrd="0" presId="urn:microsoft.com/office/officeart/2018/2/layout/IconLabelDescriptionList"/>
    <dgm:cxn modelId="{D6EF0C4C-B256-49C2-B07A-FAF5B8337D71}" type="presParOf" srcId="{31B83B83-4FC5-43DF-BACC-33462246623D}" destId="{FF97B593-B170-4969-869C-144A10C6293B}" srcOrd="4" destOrd="0" presId="urn:microsoft.com/office/officeart/2018/2/layout/IconLabelDescriptionList"/>
    <dgm:cxn modelId="{FFC3E8E6-2E33-4BE4-97BB-FDC618DFC25E}" type="presParOf" srcId="{FF97B593-B170-4969-869C-144A10C6293B}" destId="{06054144-88C7-4594-8E01-F3BBDC1E3E5C}" srcOrd="0" destOrd="0" presId="urn:microsoft.com/office/officeart/2018/2/layout/IconLabelDescriptionList"/>
    <dgm:cxn modelId="{710D63C9-D9A8-4A1A-ABE1-11124984ADA2}" type="presParOf" srcId="{FF97B593-B170-4969-869C-144A10C6293B}" destId="{B844FCD5-4043-40F6-8879-4C79F568EA06}" srcOrd="1" destOrd="0" presId="urn:microsoft.com/office/officeart/2018/2/layout/IconLabelDescriptionList"/>
    <dgm:cxn modelId="{C5857BE7-2293-4AFB-8E54-2D9667FAB662}" type="presParOf" srcId="{FF97B593-B170-4969-869C-144A10C6293B}" destId="{B4B9867A-A192-4CDB-BFA0-6384952620BE}" srcOrd="2" destOrd="0" presId="urn:microsoft.com/office/officeart/2018/2/layout/IconLabelDescriptionList"/>
    <dgm:cxn modelId="{F91DC3AA-725E-4765-AEFD-FD3941CF9F4D}" type="presParOf" srcId="{FF97B593-B170-4969-869C-144A10C6293B}" destId="{A3AD4D45-12BE-462B-AA5F-3E59A3A2C150}" srcOrd="3" destOrd="0" presId="urn:microsoft.com/office/officeart/2018/2/layout/IconLabelDescriptionList"/>
    <dgm:cxn modelId="{0A5825D4-2C26-4CAB-B8D8-D39A65A3121E}" type="presParOf" srcId="{FF97B593-B170-4969-869C-144A10C6293B}" destId="{1A0315E7-5809-4E71-81E8-BA80C31EF4C6}" srcOrd="4" destOrd="0" presId="urn:microsoft.com/office/officeart/2018/2/layout/IconLabelDescriptionList"/>
    <dgm:cxn modelId="{4CE1BE4E-041C-4728-9E6A-1A8AC9D4A4C3}" type="presParOf" srcId="{31B83B83-4FC5-43DF-BACC-33462246623D}" destId="{9D1B051C-A739-45EE-9E88-17A4D05B13FD}" srcOrd="5" destOrd="0" presId="urn:microsoft.com/office/officeart/2018/2/layout/IconLabelDescriptionList"/>
    <dgm:cxn modelId="{01C50A37-ABF5-477F-9C9C-D98FBAA47AB8}" type="presParOf" srcId="{31B83B83-4FC5-43DF-BACC-33462246623D}" destId="{AF92B17B-ED4D-4383-A694-06FC90225F4E}" srcOrd="6" destOrd="0" presId="urn:microsoft.com/office/officeart/2018/2/layout/IconLabelDescriptionList"/>
    <dgm:cxn modelId="{B80CCF1D-0EE1-4DB6-BD45-9FD6A6A01CEF}" type="presParOf" srcId="{AF92B17B-ED4D-4383-A694-06FC90225F4E}" destId="{80B1029E-8510-46D7-8170-77AC7DE5B7BF}" srcOrd="0" destOrd="0" presId="urn:microsoft.com/office/officeart/2018/2/layout/IconLabelDescriptionList"/>
    <dgm:cxn modelId="{BA35E02D-CA19-4AC8-B2D3-7600B902A575}" type="presParOf" srcId="{AF92B17B-ED4D-4383-A694-06FC90225F4E}" destId="{C316EC5F-C755-49D0-9524-F029EAD9AFD0}" srcOrd="1" destOrd="0" presId="urn:microsoft.com/office/officeart/2018/2/layout/IconLabelDescriptionList"/>
    <dgm:cxn modelId="{FBA0078A-E0BA-472B-A0D9-478337876052}" type="presParOf" srcId="{AF92B17B-ED4D-4383-A694-06FC90225F4E}" destId="{C93F4AAE-C37D-415B-9A7D-6484DC51283A}" srcOrd="2" destOrd="0" presId="urn:microsoft.com/office/officeart/2018/2/layout/IconLabelDescriptionList"/>
    <dgm:cxn modelId="{23FE55F1-1BFD-4099-9333-628F01EBB5F3}" type="presParOf" srcId="{AF92B17B-ED4D-4383-A694-06FC90225F4E}" destId="{6B5AB30F-906B-4B57-A279-7A58FF122842}" srcOrd="3" destOrd="0" presId="urn:microsoft.com/office/officeart/2018/2/layout/IconLabelDescriptionList"/>
    <dgm:cxn modelId="{EC9DEF2F-1A85-48B3-8289-5BFB2600AAE2}" type="presParOf" srcId="{AF92B17B-ED4D-4383-A694-06FC90225F4E}" destId="{CD8F8295-73BD-402B-AFF3-B04627216889}" srcOrd="4" destOrd="0" presId="urn:microsoft.com/office/officeart/2018/2/layout/IconLabelDescriptionList"/>
    <dgm:cxn modelId="{A97C50BB-ED6B-4A93-8709-804521B07966}" type="presParOf" srcId="{31B83B83-4FC5-43DF-BACC-33462246623D}" destId="{5EC2E7ED-27D9-4576-83D6-20B1AF81E84F}" srcOrd="7" destOrd="0" presId="urn:microsoft.com/office/officeart/2018/2/layout/IconLabelDescriptionList"/>
    <dgm:cxn modelId="{6E2E5C16-F489-4B22-A012-650F30298514}" type="presParOf" srcId="{31B83B83-4FC5-43DF-BACC-33462246623D}" destId="{729DDC40-0386-4F35-A671-278B7C45C9B4}" srcOrd="8" destOrd="0" presId="urn:microsoft.com/office/officeart/2018/2/layout/IconLabelDescriptionList"/>
    <dgm:cxn modelId="{CB64A609-F1D6-4E88-B8FD-7629AB65AFC7}" type="presParOf" srcId="{729DDC40-0386-4F35-A671-278B7C45C9B4}" destId="{D76208E6-BE6F-47EB-8E56-D25118F01DDF}" srcOrd="0" destOrd="0" presId="urn:microsoft.com/office/officeart/2018/2/layout/IconLabelDescriptionList"/>
    <dgm:cxn modelId="{04621AFF-3CEE-42F6-9A4F-C3E14131E8DE}" type="presParOf" srcId="{729DDC40-0386-4F35-A671-278B7C45C9B4}" destId="{A3655430-4015-453C-8730-59413686685C}" srcOrd="1" destOrd="0" presId="urn:microsoft.com/office/officeart/2018/2/layout/IconLabelDescriptionList"/>
    <dgm:cxn modelId="{B55F6CD6-A480-4DBF-834C-31E13D77A2D3}" type="presParOf" srcId="{729DDC40-0386-4F35-A671-278B7C45C9B4}" destId="{2A354814-13BA-4601-9271-EA6367456F68}" srcOrd="2" destOrd="0" presId="urn:microsoft.com/office/officeart/2018/2/layout/IconLabelDescriptionList"/>
    <dgm:cxn modelId="{2B785A0A-DB87-44C3-8D64-4D8C547E7F08}" type="presParOf" srcId="{729DDC40-0386-4F35-A671-278B7C45C9B4}" destId="{C1E6794E-0659-4FA4-BBE7-D0A4B9024E52}" srcOrd="3" destOrd="0" presId="urn:microsoft.com/office/officeart/2018/2/layout/IconLabelDescriptionList"/>
    <dgm:cxn modelId="{5537A753-E67E-4E2A-8EC6-EF280107CE0E}" type="presParOf" srcId="{729DDC40-0386-4F35-A671-278B7C45C9B4}" destId="{676068B7-93B4-49FC-97C9-8C98C84058D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62768A-50DF-40D9-BF76-8D0A2896A249}" type="doc">
      <dgm:prSet loTypeId="urn:microsoft.com/office/officeart/2005/8/layout/default" loCatId="list" qsTypeId="urn:microsoft.com/office/officeart/2005/8/quickstyle/simple1" qsCatId="simple" csTypeId="urn:microsoft.com/office/officeart/2005/8/colors/accent4_1" csCatId="accent4" phldr="1"/>
      <dgm:spPr/>
      <dgm:t>
        <a:bodyPr/>
        <a:lstStyle/>
        <a:p>
          <a:endParaRPr lang="en-US"/>
        </a:p>
      </dgm:t>
    </dgm:pt>
    <dgm:pt modelId="{C6B4FF87-D86B-40E4-AB45-F774489A5B02}">
      <dgm:prSet/>
      <dgm:spPr/>
      <dgm:t>
        <a:bodyPr/>
        <a:lstStyle/>
        <a:p>
          <a:pPr>
            <a:lnSpc>
              <a:spcPct val="100000"/>
            </a:lnSpc>
          </a:pPr>
          <a:r>
            <a:rPr lang="en-US" b="1" i="0" dirty="0"/>
            <a:t>Logistic Regression</a:t>
          </a:r>
          <a:r>
            <a:rPr lang="en-US" b="0" i="0" dirty="0"/>
            <a:t>: Demonstrated balanced performance, serving as a solid baseline for binary classification with its ability to offer probabilities for heart disease prediction, thus being useful for initial screenings.</a:t>
          </a:r>
          <a:endParaRPr lang="en-US" dirty="0"/>
        </a:p>
      </dgm:t>
    </dgm:pt>
    <dgm:pt modelId="{4527A4C4-6DA3-4C18-A1D0-5E62104DE81E}" type="parTrans" cxnId="{C55418D9-0E2C-4535-A7CD-D7AC8E1FED06}">
      <dgm:prSet/>
      <dgm:spPr/>
      <dgm:t>
        <a:bodyPr/>
        <a:lstStyle/>
        <a:p>
          <a:endParaRPr lang="en-US"/>
        </a:p>
      </dgm:t>
    </dgm:pt>
    <dgm:pt modelId="{6E7B126B-2DBB-4145-9A0C-0CC155FC979C}" type="sibTrans" cxnId="{C55418D9-0E2C-4535-A7CD-D7AC8E1FED06}">
      <dgm:prSet/>
      <dgm:spPr/>
      <dgm:t>
        <a:bodyPr/>
        <a:lstStyle/>
        <a:p>
          <a:pPr>
            <a:lnSpc>
              <a:spcPct val="100000"/>
            </a:lnSpc>
          </a:pPr>
          <a:endParaRPr lang="en-US"/>
        </a:p>
      </dgm:t>
    </dgm:pt>
    <dgm:pt modelId="{6D13BCEC-6671-41B9-906A-9D94C7E7B275}">
      <dgm:prSet/>
      <dgm:spPr/>
      <dgm:t>
        <a:bodyPr/>
        <a:lstStyle/>
        <a:p>
          <a:pPr>
            <a:lnSpc>
              <a:spcPct val="100000"/>
            </a:lnSpc>
          </a:pPr>
          <a:r>
            <a:rPr lang="en-US" b="1" i="0"/>
            <a:t>Decision Tree</a:t>
          </a:r>
          <a:r>
            <a:rPr lang="en-US" b="0" i="0"/>
            <a:t>: Exhibited lower performance, which may indicate a tendency to overfit or struggle with the complexity of heart disease data, suggesting a need for refined tuning to better capture predictive patterns.</a:t>
          </a:r>
          <a:endParaRPr lang="en-US"/>
        </a:p>
      </dgm:t>
    </dgm:pt>
    <dgm:pt modelId="{D0D24E3F-CE9A-43AA-BA1E-EAAC2EE92B62}" type="parTrans" cxnId="{F175173F-5629-460D-9EFC-8BDE5C54559A}">
      <dgm:prSet/>
      <dgm:spPr/>
      <dgm:t>
        <a:bodyPr/>
        <a:lstStyle/>
        <a:p>
          <a:endParaRPr lang="en-US"/>
        </a:p>
      </dgm:t>
    </dgm:pt>
    <dgm:pt modelId="{8096C02E-EE90-4238-AD20-106CAE4E26D5}" type="sibTrans" cxnId="{F175173F-5629-460D-9EFC-8BDE5C54559A}">
      <dgm:prSet/>
      <dgm:spPr/>
      <dgm:t>
        <a:bodyPr/>
        <a:lstStyle/>
        <a:p>
          <a:pPr>
            <a:lnSpc>
              <a:spcPct val="100000"/>
            </a:lnSpc>
          </a:pPr>
          <a:endParaRPr lang="en-US"/>
        </a:p>
      </dgm:t>
    </dgm:pt>
    <dgm:pt modelId="{3FC48496-9611-440D-AE0F-83A91B5A9BD8}">
      <dgm:prSet/>
      <dgm:spPr/>
      <dgm:t>
        <a:bodyPr/>
        <a:lstStyle/>
        <a:p>
          <a:pPr>
            <a:lnSpc>
              <a:spcPct val="100000"/>
            </a:lnSpc>
          </a:pPr>
          <a:r>
            <a:rPr lang="en-US" b="1" i="0"/>
            <a:t>KNN (K-Nearest Neighbors)</a:t>
          </a:r>
          <a:r>
            <a:rPr lang="en-US" b="0" i="0"/>
            <a:t>: Showed moderate accuracy, implying that considering the closest neighbors provides some insight into the patterns of heart disease, although the model may benefit from incorporating more contextual data or fine-tuning the number of neighbors to consider.</a:t>
          </a:r>
          <a:endParaRPr lang="en-US"/>
        </a:p>
      </dgm:t>
    </dgm:pt>
    <dgm:pt modelId="{451D94D4-3942-427B-8778-F208D5F40CE9}" type="parTrans" cxnId="{BDEBE2FD-ADDB-42D2-9A76-F19A53E34E0B}">
      <dgm:prSet/>
      <dgm:spPr/>
      <dgm:t>
        <a:bodyPr/>
        <a:lstStyle/>
        <a:p>
          <a:endParaRPr lang="en-US"/>
        </a:p>
      </dgm:t>
    </dgm:pt>
    <dgm:pt modelId="{E1611863-697E-4E44-9A19-08E14DA040D0}" type="sibTrans" cxnId="{BDEBE2FD-ADDB-42D2-9A76-F19A53E34E0B}">
      <dgm:prSet/>
      <dgm:spPr/>
      <dgm:t>
        <a:bodyPr/>
        <a:lstStyle/>
        <a:p>
          <a:pPr>
            <a:lnSpc>
              <a:spcPct val="100000"/>
            </a:lnSpc>
          </a:pPr>
          <a:endParaRPr lang="en-US"/>
        </a:p>
      </dgm:t>
    </dgm:pt>
    <dgm:pt modelId="{350438E5-D07E-4629-B325-92D3F99FE399}">
      <dgm:prSet/>
      <dgm:spPr/>
      <dgm:t>
        <a:bodyPr/>
        <a:lstStyle/>
        <a:p>
          <a:pPr>
            <a:lnSpc>
              <a:spcPct val="100000"/>
            </a:lnSpc>
          </a:pPr>
          <a:r>
            <a:rPr lang="en-US" b="1" i="0"/>
            <a:t>Random Forest</a:t>
          </a:r>
          <a:r>
            <a:rPr lang="en-US" b="0" i="0"/>
            <a:t>: As an ensemble of decision trees, it achieved better metrics, showcasing its strength in reducing overfitting and effectively capturing the multifaceted nature of heart disease data.</a:t>
          </a:r>
          <a:endParaRPr lang="en-US"/>
        </a:p>
      </dgm:t>
    </dgm:pt>
    <dgm:pt modelId="{81F48A33-4F43-44E3-8EC3-F89D5716679A}" type="parTrans" cxnId="{8795159A-BF23-44E4-89F3-A92734519A5C}">
      <dgm:prSet/>
      <dgm:spPr/>
      <dgm:t>
        <a:bodyPr/>
        <a:lstStyle/>
        <a:p>
          <a:endParaRPr lang="en-US"/>
        </a:p>
      </dgm:t>
    </dgm:pt>
    <dgm:pt modelId="{A28EAB81-5324-4BBD-A187-763E01BEEC1E}" type="sibTrans" cxnId="{8795159A-BF23-44E4-89F3-A92734519A5C}">
      <dgm:prSet/>
      <dgm:spPr/>
      <dgm:t>
        <a:bodyPr/>
        <a:lstStyle/>
        <a:p>
          <a:pPr>
            <a:lnSpc>
              <a:spcPct val="100000"/>
            </a:lnSpc>
          </a:pPr>
          <a:endParaRPr lang="en-US"/>
        </a:p>
      </dgm:t>
    </dgm:pt>
    <dgm:pt modelId="{8DC700F8-93BA-4120-A000-2C7859E1CCC5}">
      <dgm:prSet/>
      <dgm:spPr/>
      <dgm:t>
        <a:bodyPr/>
        <a:lstStyle/>
        <a:p>
          <a:pPr>
            <a:lnSpc>
              <a:spcPct val="100000"/>
            </a:lnSpc>
          </a:pPr>
          <a:r>
            <a:rPr lang="en-US" b="1" i="0" dirty="0"/>
            <a:t>XGBoost</a:t>
          </a:r>
          <a:r>
            <a:rPr lang="en-US" b="0" i="0" dirty="0"/>
            <a:t>: Scored high in ROC-AUC, demonstrating its capacity to handle the dataset's intricacies efficiently, indicative of its advanced feature handling and regularization capabilities, making it a robust candidate for further optimization.</a:t>
          </a:r>
          <a:endParaRPr lang="en-US" dirty="0"/>
        </a:p>
      </dgm:t>
    </dgm:pt>
    <dgm:pt modelId="{BEC255BD-3B6A-4A88-83A7-19076CAEC13C}" type="parTrans" cxnId="{D5EB3A88-1227-4AB4-AED3-817ED896358C}">
      <dgm:prSet/>
      <dgm:spPr/>
      <dgm:t>
        <a:bodyPr/>
        <a:lstStyle/>
        <a:p>
          <a:endParaRPr lang="en-US"/>
        </a:p>
      </dgm:t>
    </dgm:pt>
    <dgm:pt modelId="{13267327-FE36-436B-84DB-5DCD1C65B18B}" type="sibTrans" cxnId="{D5EB3A88-1227-4AB4-AED3-817ED896358C}">
      <dgm:prSet/>
      <dgm:spPr/>
      <dgm:t>
        <a:bodyPr/>
        <a:lstStyle/>
        <a:p>
          <a:pPr>
            <a:lnSpc>
              <a:spcPct val="100000"/>
            </a:lnSpc>
          </a:pPr>
          <a:endParaRPr lang="en-US"/>
        </a:p>
      </dgm:t>
    </dgm:pt>
    <dgm:pt modelId="{9A1F8837-4B5E-4D53-AA2A-729C1AABB4E8}">
      <dgm:prSet/>
      <dgm:spPr/>
      <dgm:t>
        <a:bodyPr/>
        <a:lstStyle/>
        <a:p>
          <a:pPr>
            <a:lnSpc>
              <a:spcPct val="100000"/>
            </a:lnSpc>
          </a:pPr>
          <a:r>
            <a:rPr lang="en-US" b="1" i="0" dirty="0"/>
            <a:t>LightGBM</a:t>
          </a:r>
          <a:r>
            <a:rPr lang="en-US" b="0" i="0" dirty="0"/>
            <a:t>: Topped the performance charts, particularly in ROC-AUC, reflecting its superior handling of the dataset’s features and its efficient training methodology, signifying its readiness for scalable deployment in clinical environments where large datasets are the norm.</a:t>
          </a:r>
          <a:endParaRPr lang="en-US" dirty="0"/>
        </a:p>
      </dgm:t>
    </dgm:pt>
    <dgm:pt modelId="{D757870A-7B40-4AD5-BF6B-D2D5314DDCB4}" type="parTrans" cxnId="{46508BD5-C3F4-4ED7-ACB7-9D5C74EC78A8}">
      <dgm:prSet/>
      <dgm:spPr/>
      <dgm:t>
        <a:bodyPr/>
        <a:lstStyle/>
        <a:p>
          <a:endParaRPr lang="en-US"/>
        </a:p>
      </dgm:t>
    </dgm:pt>
    <dgm:pt modelId="{06EF1F24-1907-49A7-9BCE-BE0807E393A3}" type="sibTrans" cxnId="{46508BD5-C3F4-4ED7-ACB7-9D5C74EC78A8}">
      <dgm:prSet/>
      <dgm:spPr/>
      <dgm:t>
        <a:bodyPr/>
        <a:lstStyle/>
        <a:p>
          <a:endParaRPr lang="en-US"/>
        </a:p>
      </dgm:t>
    </dgm:pt>
    <dgm:pt modelId="{70FDA720-9FC2-B44C-BCA4-1865212CFF2F}" type="pres">
      <dgm:prSet presAssocID="{6F62768A-50DF-40D9-BF76-8D0A2896A249}" presName="diagram" presStyleCnt="0">
        <dgm:presLayoutVars>
          <dgm:dir/>
          <dgm:resizeHandles val="exact"/>
        </dgm:presLayoutVars>
      </dgm:prSet>
      <dgm:spPr/>
    </dgm:pt>
    <dgm:pt modelId="{1EDF2CAF-950C-6E45-979B-E98A76E3DDB1}" type="pres">
      <dgm:prSet presAssocID="{C6B4FF87-D86B-40E4-AB45-F774489A5B02}" presName="node" presStyleLbl="node1" presStyleIdx="0" presStyleCnt="6">
        <dgm:presLayoutVars>
          <dgm:bulletEnabled val="1"/>
        </dgm:presLayoutVars>
      </dgm:prSet>
      <dgm:spPr/>
    </dgm:pt>
    <dgm:pt modelId="{502F781A-6B14-D24F-B2EE-266ACA81BE01}" type="pres">
      <dgm:prSet presAssocID="{6E7B126B-2DBB-4145-9A0C-0CC155FC979C}" presName="sibTrans" presStyleCnt="0"/>
      <dgm:spPr/>
    </dgm:pt>
    <dgm:pt modelId="{9E5F1AB8-99D7-5949-B019-46FE685E6549}" type="pres">
      <dgm:prSet presAssocID="{6D13BCEC-6671-41B9-906A-9D94C7E7B275}" presName="node" presStyleLbl="node1" presStyleIdx="1" presStyleCnt="6">
        <dgm:presLayoutVars>
          <dgm:bulletEnabled val="1"/>
        </dgm:presLayoutVars>
      </dgm:prSet>
      <dgm:spPr/>
    </dgm:pt>
    <dgm:pt modelId="{DA0BBBC5-AD4E-AC49-AF76-5EAF522A5AA3}" type="pres">
      <dgm:prSet presAssocID="{8096C02E-EE90-4238-AD20-106CAE4E26D5}" presName="sibTrans" presStyleCnt="0"/>
      <dgm:spPr/>
    </dgm:pt>
    <dgm:pt modelId="{A983BBD1-5E29-504D-9F85-5299A0BDC5D0}" type="pres">
      <dgm:prSet presAssocID="{3FC48496-9611-440D-AE0F-83A91B5A9BD8}" presName="node" presStyleLbl="node1" presStyleIdx="2" presStyleCnt="6">
        <dgm:presLayoutVars>
          <dgm:bulletEnabled val="1"/>
        </dgm:presLayoutVars>
      </dgm:prSet>
      <dgm:spPr/>
    </dgm:pt>
    <dgm:pt modelId="{1FF2943A-0E7D-054D-8A5C-70AEF868222F}" type="pres">
      <dgm:prSet presAssocID="{E1611863-697E-4E44-9A19-08E14DA040D0}" presName="sibTrans" presStyleCnt="0"/>
      <dgm:spPr/>
    </dgm:pt>
    <dgm:pt modelId="{0A5A19F7-396E-9243-AD9D-35D2FEBFA281}" type="pres">
      <dgm:prSet presAssocID="{350438E5-D07E-4629-B325-92D3F99FE399}" presName="node" presStyleLbl="node1" presStyleIdx="3" presStyleCnt="6">
        <dgm:presLayoutVars>
          <dgm:bulletEnabled val="1"/>
        </dgm:presLayoutVars>
      </dgm:prSet>
      <dgm:spPr/>
    </dgm:pt>
    <dgm:pt modelId="{0DE82401-0684-3D47-80D2-A8480A608022}" type="pres">
      <dgm:prSet presAssocID="{A28EAB81-5324-4BBD-A187-763E01BEEC1E}" presName="sibTrans" presStyleCnt="0"/>
      <dgm:spPr/>
    </dgm:pt>
    <dgm:pt modelId="{64270E23-FEA8-E340-A0C2-315B51870F7E}" type="pres">
      <dgm:prSet presAssocID="{8DC700F8-93BA-4120-A000-2C7859E1CCC5}" presName="node" presStyleLbl="node1" presStyleIdx="4" presStyleCnt="6">
        <dgm:presLayoutVars>
          <dgm:bulletEnabled val="1"/>
        </dgm:presLayoutVars>
      </dgm:prSet>
      <dgm:spPr/>
    </dgm:pt>
    <dgm:pt modelId="{5D41116B-9EA6-844F-A252-517674FDD511}" type="pres">
      <dgm:prSet presAssocID="{13267327-FE36-436B-84DB-5DCD1C65B18B}" presName="sibTrans" presStyleCnt="0"/>
      <dgm:spPr/>
    </dgm:pt>
    <dgm:pt modelId="{D4DEE6F2-D226-A84D-905B-55F0C9831BA5}" type="pres">
      <dgm:prSet presAssocID="{9A1F8837-4B5E-4D53-AA2A-729C1AABB4E8}" presName="node" presStyleLbl="node1" presStyleIdx="5" presStyleCnt="6">
        <dgm:presLayoutVars>
          <dgm:bulletEnabled val="1"/>
        </dgm:presLayoutVars>
      </dgm:prSet>
      <dgm:spPr/>
    </dgm:pt>
  </dgm:ptLst>
  <dgm:cxnLst>
    <dgm:cxn modelId="{F175173F-5629-460D-9EFC-8BDE5C54559A}" srcId="{6F62768A-50DF-40D9-BF76-8D0A2896A249}" destId="{6D13BCEC-6671-41B9-906A-9D94C7E7B275}" srcOrd="1" destOrd="0" parTransId="{D0D24E3F-CE9A-43AA-BA1E-EAAC2EE92B62}" sibTransId="{8096C02E-EE90-4238-AD20-106CAE4E26D5}"/>
    <dgm:cxn modelId="{24A00D79-5D91-3449-8D15-F498EF262523}" type="presOf" srcId="{6F62768A-50DF-40D9-BF76-8D0A2896A249}" destId="{70FDA720-9FC2-B44C-BCA4-1865212CFF2F}" srcOrd="0" destOrd="0" presId="urn:microsoft.com/office/officeart/2005/8/layout/default"/>
    <dgm:cxn modelId="{DD11A07E-89A9-7C47-89E7-D704A9FB94C1}" type="presOf" srcId="{8DC700F8-93BA-4120-A000-2C7859E1CCC5}" destId="{64270E23-FEA8-E340-A0C2-315B51870F7E}" srcOrd="0" destOrd="0" presId="urn:microsoft.com/office/officeart/2005/8/layout/default"/>
    <dgm:cxn modelId="{D5EB3A88-1227-4AB4-AED3-817ED896358C}" srcId="{6F62768A-50DF-40D9-BF76-8D0A2896A249}" destId="{8DC700F8-93BA-4120-A000-2C7859E1CCC5}" srcOrd="4" destOrd="0" parTransId="{BEC255BD-3B6A-4A88-83A7-19076CAEC13C}" sibTransId="{13267327-FE36-436B-84DB-5DCD1C65B18B}"/>
    <dgm:cxn modelId="{8795159A-BF23-44E4-89F3-A92734519A5C}" srcId="{6F62768A-50DF-40D9-BF76-8D0A2896A249}" destId="{350438E5-D07E-4629-B325-92D3F99FE399}" srcOrd="3" destOrd="0" parTransId="{81F48A33-4F43-44E3-8EC3-F89D5716679A}" sibTransId="{A28EAB81-5324-4BBD-A187-763E01BEEC1E}"/>
    <dgm:cxn modelId="{9FE783B0-A166-E145-9C82-3FA8ECC242CC}" type="presOf" srcId="{C6B4FF87-D86B-40E4-AB45-F774489A5B02}" destId="{1EDF2CAF-950C-6E45-979B-E98A76E3DDB1}" srcOrd="0" destOrd="0" presId="urn:microsoft.com/office/officeart/2005/8/layout/default"/>
    <dgm:cxn modelId="{48B36ABD-C4C8-AC46-BA81-5BB2BD5B3390}" type="presOf" srcId="{9A1F8837-4B5E-4D53-AA2A-729C1AABB4E8}" destId="{D4DEE6F2-D226-A84D-905B-55F0C9831BA5}" srcOrd="0" destOrd="0" presId="urn:microsoft.com/office/officeart/2005/8/layout/default"/>
    <dgm:cxn modelId="{418DDCCA-7D38-0043-B264-898F6CB63CE8}" type="presOf" srcId="{350438E5-D07E-4629-B325-92D3F99FE399}" destId="{0A5A19F7-396E-9243-AD9D-35D2FEBFA281}" srcOrd="0" destOrd="0" presId="urn:microsoft.com/office/officeart/2005/8/layout/default"/>
    <dgm:cxn modelId="{46508BD5-C3F4-4ED7-ACB7-9D5C74EC78A8}" srcId="{6F62768A-50DF-40D9-BF76-8D0A2896A249}" destId="{9A1F8837-4B5E-4D53-AA2A-729C1AABB4E8}" srcOrd="5" destOrd="0" parTransId="{D757870A-7B40-4AD5-BF6B-D2D5314DDCB4}" sibTransId="{06EF1F24-1907-49A7-9BCE-BE0807E393A3}"/>
    <dgm:cxn modelId="{449517D7-0FF9-BA49-9A35-86A22FD5D341}" type="presOf" srcId="{6D13BCEC-6671-41B9-906A-9D94C7E7B275}" destId="{9E5F1AB8-99D7-5949-B019-46FE685E6549}" srcOrd="0" destOrd="0" presId="urn:microsoft.com/office/officeart/2005/8/layout/default"/>
    <dgm:cxn modelId="{C55418D9-0E2C-4535-A7CD-D7AC8E1FED06}" srcId="{6F62768A-50DF-40D9-BF76-8D0A2896A249}" destId="{C6B4FF87-D86B-40E4-AB45-F774489A5B02}" srcOrd="0" destOrd="0" parTransId="{4527A4C4-6DA3-4C18-A1D0-5E62104DE81E}" sibTransId="{6E7B126B-2DBB-4145-9A0C-0CC155FC979C}"/>
    <dgm:cxn modelId="{8A9AC9EC-7C9B-DF4F-855B-868EDB15E2EA}" type="presOf" srcId="{3FC48496-9611-440D-AE0F-83A91B5A9BD8}" destId="{A983BBD1-5E29-504D-9F85-5299A0BDC5D0}" srcOrd="0" destOrd="0" presId="urn:microsoft.com/office/officeart/2005/8/layout/default"/>
    <dgm:cxn modelId="{BDEBE2FD-ADDB-42D2-9A76-F19A53E34E0B}" srcId="{6F62768A-50DF-40D9-BF76-8D0A2896A249}" destId="{3FC48496-9611-440D-AE0F-83A91B5A9BD8}" srcOrd="2" destOrd="0" parTransId="{451D94D4-3942-427B-8778-F208D5F40CE9}" sibTransId="{E1611863-697E-4E44-9A19-08E14DA040D0}"/>
    <dgm:cxn modelId="{95A75974-575C-BF4F-A8E2-0749790217A9}" type="presParOf" srcId="{70FDA720-9FC2-B44C-BCA4-1865212CFF2F}" destId="{1EDF2CAF-950C-6E45-979B-E98A76E3DDB1}" srcOrd="0" destOrd="0" presId="urn:microsoft.com/office/officeart/2005/8/layout/default"/>
    <dgm:cxn modelId="{1DB34EA1-5220-5841-89C3-5168E7E49E29}" type="presParOf" srcId="{70FDA720-9FC2-B44C-BCA4-1865212CFF2F}" destId="{502F781A-6B14-D24F-B2EE-266ACA81BE01}" srcOrd="1" destOrd="0" presId="urn:microsoft.com/office/officeart/2005/8/layout/default"/>
    <dgm:cxn modelId="{F207BC7C-D2A7-AE4E-A6E0-1A0BE863E8F7}" type="presParOf" srcId="{70FDA720-9FC2-B44C-BCA4-1865212CFF2F}" destId="{9E5F1AB8-99D7-5949-B019-46FE685E6549}" srcOrd="2" destOrd="0" presId="urn:microsoft.com/office/officeart/2005/8/layout/default"/>
    <dgm:cxn modelId="{8E103475-871D-E743-BDFA-BA7B91C932F1}" type="presParOf" srcId="{70FDA720-9FC2-B44C-BCA4-1865212CFF2F}" destId="{DA0BBBC5-AD4E-AC49-AF76-5EAF522A5AA3}" srcOrd="3" destOrd="0" presId="urn:microsoft.com/office/officeart/2005/8/layout/default"/>
    <dgm:cxn modelId="{72404C8C-E63F-1746-82E1-5E0339370EC9}" type="presParOf" srcId="{70FDA720-9FC2-B44C-BCA4-1865212CFF2F}" destId="{A983BBD1-5E29-504D-9F85-5299A0BDC5D0}" srcOrd="4" destOrd="0" presId="urn:microsoft.com/office/officeart/2005/8/layout/default"/>
    <dgm:cxn modelId="{71E144F9-7078-9D4C-AB37-798A8B661589}" type="presParOf" srcId="{70FDA720-9FC2-B44C-BCA4-1865212CFF2F}" destId="{1FF2943A-0E7D-054D-8A5C-70AEF868222F}" srcOrd="5" destOrd="0" presId="urn:microsoft.com/office/officeart/2005/8/layout/default"/>
    <dgm:cxn modelId="{D9D4CC7B-D852-4D48-A9C8-A758C8CAC378}" type="presParOf" srcId="{70FDA720-9FC2-B44C-BCA4-1865212CFF2F}" destId="{0A5A19F7-396E-9243-AD9D-35D2FEBFA281}" srcOrd="6" destOrd="0" presId="urn:microsoft.com/office/officeart/2005/8/layout/default"/>
    <dgm:cxn modelId="{11423996-5F92-8A43-8DFC-6B55FAE05DE7}" type="presParOf" srcId="{70FDA720-9FC2-B44C-BCA4-1865212CFF2F}" destId="{0DE82401-0684-3D47-80D2-A8480A608022}" srcOrd="7" destOrd="0" presId="urn:microsoft.com/office/officeart/2005/8/layout/default"/>
    <dgm:cxn modelId="{3D44BFC9-076F-7B42-856D-42A06BA43B76}" type="presParOf" srcId="{70FDA720-9FC2-B44C-BCA4-1865212CFF2F}" destId="{64270E23-FEA8-E340-A0C2-315B51870F7E}" srcOrd="8" destOrd="0" presId="urn:microsoft.com/office/officeart/2005/8/layout/default"/>
    <dgm:cxn modelId="{D0C80E03-0C78-3C48-92F2-AA52CE9E587C}" type="presParOf" srcId="{70FDA720-9FC2-B44C-BCA4-1865212CFF2F}" destId="{5D41116B-9EA6-844F-A252-517674FDD511}" srcOrd="9" destOrd="0" presId="urn:microsoft.com/office/officeart/2005/8/layout/default"/>
    <dgm:cxn modelId="{DF4B6A77-5837-AC42-A629-C1E1328EA3C7}" type="presParOf" srcId="{70FDA720-9FC2-B44C-BCA4-1865212CFF2F}" destId="{D4DEE6F2-D226-A84D-905B-55F0C9831BA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FA7DC5-4EF7-4E69-BAB9-92DE09836FE3}" type="doc">
      <dgm:prSet loTypeId="urn:microsoft.com/office/officeart/2005/8/layout/hList1" loCatId="list" qsTypeId="urn:microsoft.com/office/officeart/2005/8/quickstyle/simple1" qsCatId="simple" csTypeId="urn:microsoft.com/office/officeart/2005/8/colors/accent4_1" csCatId="accent4" phldr="1"/>
      <dgm:spPr/>
      <dgm:t>
        <a:bodyPr/>
        <a:lstStyle/>
        <a:p>
          <a:endParaRPr lang="en-US"/>
        </a:p>
      </dgm:t>
    </dgm:pt>
    <dgm:pt modelId="{62A8889C-8B81-4FCB-AEFD-A639C0F3A594}">
      <dgm:prSet/>
      <dgm:spPr/>
      <dgm:t>
        <a:bodyPr/>
        <a:lstStyle/>
        <a:p>
          <a:r>
            <a:rPr lang="en-US" b="1" i="0" dirty="0">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dgm:t>
    </dgm:pt>
    <dgm:pt modelId="{F7D9F430-0227-422D-9561-D6EA8302F4F2}" type="parTrans" cxnId="{26632FF1-5A57-4015-9AB1-12CBFBC725BA}">
      <dgm:prSet/>
      <dgm:spPr/>
      <dgm:t>
        <a:bodyPr/>
        <a:lstStyle/>
        <a:p>
          <a:endParaRPr lang="en-US"/>
        </a:p>
      </dgm:t>
    </dgm:pt>
    <dgm:pt modelId="{0FC9D6D1-7EBB-4491-A230-59AF86A10B4E}" type="sibTrans" cxnId="{26632FF1-5A57-4015-9AB1-12CBFBC725BA}">
      <dgm:prSet/>
      <dgm:spPr/>
      <dgm:t>
        <a:bodyPr/>
        <a:lstStyle/>
        <a:p>
          <a:endParaRPr lang="en-US"/>
        </a:p>
      </dgm:t>
    </dgm:pt>
    <dgm:pt modelId="{08D79E06-7683-421E-A304-05B6825FA471}">
      <dgm:prSet/>
      <dgm:spPr/>
      <dgm:t>
        <a:bodyPr/>
        <a:lstStyle/>
        <a:p>
          <a:r>
            <a:rPr lang="en-US" b="0" i="0" dirty="0">
              <a:latin typeface="Times New Roman" panose="02020603050405020304" pitchFamily="18" charset="0"/>
              <a:cs typeface="Times New Roman" panose="02020603050405020304" pitchFamily="18" charset="0"/>
            </a:rPr>
            <a:t>Slight increase in Precision suggests better positive class separation.</a:t>
          </a:r>
          <a:endParaRPr lang="en-US" dirty="0">
            <a:latin typeface="Times New Roman" panose="02020603050405020304" pitchFamily="18" charset="0"/>
            <a:cs typeface="Times New Roman" panose="02020603050405020304" pitchFamily="18" charset="0"/>
          </a:endParaRPr>
        </a:p>
      </dgm:t>
    </dgm:pt>
    <dgm:pt modelId="{7BF74414-D697-4091-A675-20955037F6A1}" type="parTrans" cxnId="{0DCE552F-A23D-4FFC-A6B9-DD4C15583F1C}">
      <dgm:prSet/>
      <dgm:spPr/>
      <dgm:t>
        <a:bodyPr/>
        <a:lstStyle/>
        <a:p>
          <a:endParaRPr lang="en-US"/>
        </a:p>
      </dgm:t>
    </dgm:pt>
    <dgm:pt modelId="{8D5FB6DD-F44F-4008-881D-94E9870A8859}" type="sibTrans" cxnId="{0DCE552F-A23D-4FFC-A6B9-DD4C15583F1C}">
      <dgm:prSet/>
      <dgm:spPr/>
      <dgm:t>
        <a:bodyPr/>
        <a:lstStyle/>
        <a:p>
          <a:endParaRPr lang="en-US"/>
        </a:p>
      </dgm:t>
    </dgm:pt>
    <dgm:pt modelId="{3E67204B-8D49-4ACF-AFF9-CFF3AB102E68}">
      <dgm:prSet/>
      <dgm:spPr/>
      <dgm:t>
        <a:bodyPr/>
        <a:lstStyle/>
        <a:p>
          <a:r>
            <a:rPr lang="en-US" b="0" i="0" dirty="0">
              <a:latin typeface="Times New Roman" panose="02020603050405020304" pitchFamily="18" charset="0"/>
              <a:cs typeface="Times New Roman" panose="02020603050405020304" pitchFamily="18" charset="0"/>
            </a:rPr>
            <a:t>Stable Accuracy and ROC-AUC indicate unchanged overall predictive performance.</a:t>
          </a:r>
          <a:endParaRPr lang="en-US" dirty="0">
            <a:latin typeface="Times New Roman" panose="02020603050405020304" pitchFamily="18" charset="0"/>
            <a:cs typeface="Times New Roman" panose="02020603050405020304" pitchFamily="18" charset="0"/>
          </a:endParaRPr>
        </a:p>
      </dgm:t>
    </dgm:pt>
    <dgm:pt modelId="{8969AEC5-8B5A-41F4-9DF0-61AAD21AB803}" type="parTrans" cxnId="{876E62AC-973F-4AFB-9394-F6B1540E962A}">
      <dgm:prSet/>
      <dgm:spPr/>
      <dgm:t>
        <a:bodyPr/>
        <a:lstStyle/>
        <a:p>
          <a:endParaRPr lang="en-US"/>
        </a:p>
      </dgm:t>
    </dgm:pt>
    <dgm:pt modelId="{43290089-CD5C-4AD6-99B8-E1E8DA2147FA}" type="sibTrans" cxnId="{876E62AC-973F-4AFB-9394-F6B1540E962A}">
      <dgm:prSet/>
      <dgm:spPr/>
      <dgm:t>
        <a:bodyPr/>
        <a:lstStyle/>
        <a:p>
          <a:endParaRPr lang="en-US"/>
        </a:p>
      </dgm:t>
    </dgm:pt>
    <dgm:pt modelId="{CED38F89-2A61-4160-B5D2-3CFD83729E6B}">
      <dgm:prSet/>
      <dgm:spPr/>
      <dgm:t>
        <a:bodyPr/>
        <a:lstStyle/>
        <a:p>
          <a:r>
            <a:rPr lang="en-US" b="1" i="0" dirty="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dgm:t>
    </dgm:pt>
    <dgm:pt modelId="{08D8A08A-554D-4087-9B64-F51635830003}" type="parTrans" cxnId="{525C1351-E51A-431F-827C-076A13A96ABB}">
      <dgm:prSet/>
      <dgm:spPr/>
      <dgm:t>
        <a:bodyPr/>
        <a:lstStyle/>
        <a:p>
          <a:endParaRPr lang="en-US"/>
        </a:p>
      </dgm:t>
    </dgm:pt>
    <dgm:pt modelId="{18164733-7777-4ED9-8FD9-34FF1ADC874F}" type="sibTrans" cxnId="{525C1351-E51A-431F-827C-076A13A96ABB}">
      <dgm:prSet/>
      <dgm:spPr/>
      <dgm:t>
        <a:bodyPr/>
        <a:lstStyle/>
        <a:p>
          <a:endParaRPr lang="en-US"/>
        </a:p>
      </dgm:t>
    </dgm:pt>
    <dgm:pt modelId="{18466254-49DB-47C5-8989-C3B5E46CB575}">
      <dgm:prSet/>
      <dgm:spPr/>
      <dgm:t>
        <a:bodyPr/>
        <a:lstStyle/>
        <a:p>
          <a:r>
            <a:rPr lang="en-US" b="0" i="0" dirty="0">
              <a:latin typeface="Times New Roman" panose="02020603050405020304" pitchFamily="18" charset="0"/>
              <a:cs typeface="Times New Roman" panose="02020603050405020304" pitchFamily="18" charset="0"/>
            </a:rPr>
            <a:t>Decrease in all metrics could imply new features introduced noise or overfitting.</a:t>
          </a:r>
          <a:endParaRPr lang="en-US" dirty="0">
            <a:latin typeface="Times New Roman" panose="02020603050405020304" pitchFamily="18" charset="0"/>
            <a:cs typeface="Times New Roman" panose="02020603050405020304" pitchFamily="18" charset="0"/>
          </a:endParaRPr>
        </a:p>
      </dgm:t>
    </dgm:pt>
    <dgm:pt modelId="{6875ED91-59BA-46EB-91FE-9AA98E4C0D7B}" type="parTrans" cxnId="{379498B8-F4C8-44FE-9D9C-4A6EAA250570}">
      <dgm:prSet/>
      <dgm:spPr/>
      <dgm:t>
        <a:bodyPr/>
        <a:lstStyle/>
        <a:p>
          <a:endParaRPr lang="en-US"/>
        </a:p>
      </dgm:t>
    </dgm:pt>
    <dgm:pt modelId="{92CC77ED-8A19-46D4-A945-9EFA366037C6}" type="sibTrans" cxnId="{379498B8-F4C8-44FE-9D9C-4A6EAA250570}">
      <dgm:prSet/>
      <dgm:spPr/>
      <dgm:t>
        <a:bodyPr/>
        <a:lstStyle/>
        <a:p>
          <a:endParaRPr lang="en-US"/>
        </a:p>
      </dgm:t>
    </dgm:pt>
    <dgm:pt modelId="{3849DD6D-C4D8-41C0-9B9C-81A6730AE29C}">
      <dgm:prSet/>
      <dgm:spPr/>
      <dgm:t>
        <a:bodyPr/>
        <a:lstStyle/>
        <a:p>
          <a:r>
            <a:rPr lang="en-US" b="1" i="0"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dgm:t>
    </dgm:pt>
    <dgm:pt modelId="{51E2D6B7-CFA2-423E-A98A-4BC738FDE263}" type="parTrans" cxnId="{DF3959F0-AD8A-416F-8784-01A0C9616398}">
      <dgm:prSet/>
      <dgm:spPr/>
      <dgm:t>
        <a:bodyPr/>
        <a:lstStyle/>
        <a:p>
          <a:endParaRPr lang="en-US"/>
        </a:p>
      </dgm:t>
    </dgm:pt>
    <dgm:pt modelId="{67690697-35D1-417D-8C84-6AB8FE0F725B}" type="sibTrans" cxnId="{DF3959F0-AD8A-416F-8784-01A0C9616398}">
      <dgm:prSet/>
      <dgm:spPr/>
      <dgm:t>
        <a:bodyPr/>
        <a:lstStyle/>
        <a:p>
          <a:endParaRPr lang="en-US"/>
        </a:p>
      </dgm:t>
    </dgm:pt>
    <dgm:pt modelId="{BA496182-7A24-4F78-9769-15DD5DCA38E0}">
      <dgm:prSet/>
      <dgm:spPr/>
      <dgm:t>
        <a:bodyPr/>
        <a:lstStyle/>
        <a:p>
          <a:r>
            <a:rPr lang="en-US" b="0" i="0" dirty="0">
              <a:latin typeface="Times New Roman" panose="02020603050405020304" pitchFamily="18" charset="0"/>
              <a:cs typeface="Times New Roman" panose="02020603050405020304" pitchFamily="18" charset="0"/>
            </a:rPr>
            <a:t>Improvement in ROC-AUC reflects better class differentiation capability.</a:t>
          </a:r>
          <a:endParaRPr lang="en-US" dirty="0">
            <a:latin typeface="Times New Roman" panose="02020603050405020304" pitchFamily="18" charset="0"/>
            <a:cs typeface="Times New Roman" panose="02020603050405020304" pitchFamily="18" charset="0"/>
          </a:endParaRPr>
        </a:p>
      </dgm:t>
    </dgm:pt>
    <dgm:pt modelId="{75E3E8E3-6C0F-4F62-AD02-66DE67E1E1D1}" type="parTrans" cxnId="{80545846-7C14-43CA-94A6-BBDB459FFA00}">
      <dgm:prSet/>
      <dgm:spPr/>
      <dgm:t>
        <a:bodyPr/>
        <a:lstStyle/>
        <a:p>
          <a:endParaRPr lang="en-US"/>
        </a:p>
      </dgm:t>
    </dgm:pt>
    <dgm:pt modelId="{D4C3C038-4522-4AB2-B13C-B05EB8BBD3FB}" type="sibTrans" cxnId="{80545846-7C14-43CA-94A6-BBDB459FFA00}">
      <dgm:prSet/>
      <dgm:spPr/>
      <dgm:t>
        <a:bodyPr/>
        <a:lstStyle/>
        <a:p>
          <a:endParaRPr lang="en-US"/>
        </a:p>
      </dgm:t>
    </dgm:pt>
    <dgm:pt modelId="{AA525116-A646-4011-B4F3-8281002E20FC}">
      <dgm:prSet/>
      <dgm:spPr/>
      <dgm:t>
        <a:bodyPr/>
        <a:lstStyle/>
        <a:p>
          <a:r>
            <a:rPr lang="en-US" b="0" i="0" dirty="0">
              <a:latin typeface="Times New Roman" panose="02020603050405020304" pitchFamily="18" charset="0"/>
              <a:cs typeface="Times New Roman" panose="02020603050405020304" pitchFamily="18" charset="0"/>
            </a:rPr>
            <a:t>Minor decrease in Accuracy might be due to sensitivity to new features.</a:t>
          </a:r>
          <a:endParaRPr lang="en-US" dirty="0">
            <a:latin typeface="Times New Roman" panose="02020603050405020304" pitchFamily="18" charset="0"/>
            <a:cs typeface="Times New Roman" panose="02020603050405020304" pitchFamily="18" charset="0"/>
          </a:endParaRPr>
        </a:p>
      </dgm:t>
    </dgm:pt>
    <dgm:pt modelId="{71C4A3D1-901E-4F27-9579-0F8CB57D07CF}" type="parTrans" cxnId="{8D759330-8679-4D37-A7E0-05BAC2017B80}">
      <dgm:prSet/>
      <dgm:spPr/>
      <dgm:t>
        <a:bodyPr/>
        <a:lstStyle/>
        <a:p>
          <a:endParaRPr lang="en-US"/>
        </a:p>
      </dgm:t>
    </dgm:pt>
    <dgm:pt modelId="{8512B7A6-3126-420B-9D1F-367759F01965}" type="sibTrans" cxnId="{8D759330-8679-4D37-A7E0-05BAC2017B80}">
      <dgm:prSet/>
      <dgm:spPr/>
      <dgm:t>
        <a:bodyPr/>
        <a:lstStyle/>
        <a:p>
          <a:endParaRPr lang="en-US"/>
        </a:p>
      </dgm:t>
    </dgm:pt>
    <dgm:pt modelId="{7971BB8D-D712-4558-98B5-D861D50D7E96}">
      <dgm:prSet/>
      <dgm:spPr/>
      <dgm:t>
        <a:bodyPr/>
        <a:lstStyle/>
        <a:p>
          <a:r>
            <a:rPr lang="en-US" b="1" i="0" dirty="0" err="1">
              <a:latin typeface="Times New Roman" panose="02020603050405020304" pitchFamily="18" charset="0"/>
              <a:cs typeface="Times New Roman" panose="02020603050405020304" pitchFamily="18" charset="0"/>
            </a:rPr>
            <a:t>LightGBM</a:t>
          </a:r>
          <a:endParaRPr lang="en-US" dirty="0">
            <a:latin typeface="Times New Roman" panose="02020603050405020304" pitchFamily="18" charset="0"/>
            <a:cs typeface="Times New Roman" panose="02020603050405020304" pitchFamily="18" charset="0"/>
          </a:endParaRPr>
        </a:p>
      </dgm:t>
    </dgm:pt>
    <dgm:pt modelId="{ECAD57B5-AF7E-4182-9F29-C2D6D1B273A3}" type="parTrans" cxnId="{4003D534-A923-4034-B79F-2005AD112A80}">
      <dgm:prSet/>
      <dgm:spPr/>
      <dgm:t>
        <a:bodyPr/>
        <a:lstStyle/>
        <a:p>
          <a:endParaRPr lang="en-US"/>
        </a:p>
      </dgm:t>
    </dgm:pt>
    <dgm:pt modelId="{B2D5E174-2AD2-49E7-8EA0-42D7EFD65AEA}" type="sibTrans" cxnId="{4003D534-A923-4034-B79F-2005AD112A80}">
      <dgm:prSet/>
      <dgm:spPr/>
      <dgm:t>
        <a:bodyPr/>
        <a:lstStyle/>
        <a:p>
          <a:endParaRPr lang="en-US"/>
        </a:p>
      </dgm:t>
    </dgm:pt>
    <dgm:pt modelId="{538605F2-6354-4BB0-8EC5-B9DC468F227E}">
      <dgm:prSet/>
      <dgm:spPr/>
      <dgm:t>
        <a:bodyPr/>
        <a:lstStyle/>
        <a:p>
          <a:r>
            <a:rPr lang="en-US" b="0" i="0" dirty="0">
              <a:latin typeface="Times New Roman" panose="02020603050405020304" pitchFamily="18" charset="0"/>
              <a:cs typeface="Times New Roman" panose="02020603050405020304" pitchFamily="18" charset="0"/>
            </a:rPr>
            <a:t>Almost consistent performance with a minor change in Accuracy and Precision.</a:t>
          </a:r>
          <a:endParaRPr lang="en-US" dirty="0">
            <a:latin typeface="Times New Roman" panose="02020603050405020304" pitchFamily="18" charset="0"/>
            <a:cs typeface="Times New Roman" panose="02020603050405020304" pitchFamily="18" charset="0"/>
          </a:endParaRPr>
        </a:p>
      </dgm:t>
    </dgm:pt>
    <dgm:pt modelId="{D9E22F31-5519-4A28-B895-078E6760AB13}" type="parTrans" cxnId="{88B198C3-8D2A-42C4-A383-B15C8ACFC1BC}">
      <dgm:prSet/>
      <dgm:spPr/>
      <dgm:t>
        <a:bodyPr/>
        <a:lstStyle/>
        <a:p>
          <a:endParaRPr lang="en-US"/>
        </a:p>
      </dgm:t>
    </dgm:pt>
    <dgm:pt modelId="{5B7A5BC8-C8D8-4CDC-BECB-BE1CFA7FBD34}" type="sibTrans" cxnId="{88B198C3-8D2A-42C4-A383-B15C8ACFC1BC}">
      <dgm:prSet/>
      <dgm:spPr/>
      <dgm:t>
        <a:bodyPr/>
        <a:lstStyle/>
        <a:p>
          <a:endParaRPr lang="en-US"/>
        </a:p>
      </dgm:t>
    </dgm:pt>
    <dgm:pt modelId="{7AED2383-6119-4215-9A70-781DBE5DB8D6}">
      <dgm:prSet/>
      <dgm:spPr/>
      <dgm:t>
        <a:bodyPr/>
        <a:lstStyle/>
        <a:p>
          <a:r>
            <a:rPr lang="en-US" b="0" i="0" dirty="0">
              <a:latin typeface="Times New Roman" panose="02020603050405020304" pitchFamily="18" charset="0"/>
              <a:cs typeface="Times New Roman" panose="02020603050405020304" pitchFamily="18" charset="0"/>
            </a:rPr>
            <a:t>Stable ROC-AUC suggests the original features were already yielding near-optimal performance.</a:t>
          </a:r>
          <a:endParaRPr lang="en-US" dirty="0">
            <a:latin typeface="Times New Roman" panose="02020603050405020304" pitchFamily="18" charset="0"/>
            <a:cs typeface="Times New Roman" panose="02020603050405020304" pitchFamily="18" charset="0"/>
          </a:endParaRPr>
        </a:p>
      </dgm:t>
    </dgm:pt>
    <dgm:pt modelId="{131947F1-256D-4D40-B9BE-53087FE91B04}" type="parTrans" cxnId="{8A58ABED-A5F3-42A0-A461-2426D6757D4F}">
      <dgm:prSet/>
      <dgm:spPr/>
      <dgm:t>
        <a:bodyPr/>
        <a:lstStyle/>
        <a:p>
          <a:endParaRPr lang="en-US"/>
        </a:p>
      </dgm:t>
    </dgm:pt>
    <dgm:pt modelId="{6FB51538-9A1E-4E78-9F19-75731119FBE6}" type="sibTrans" cxnId="{8A58ABED-A5F3-42A0-A461-2426D6757D4F}">
      <dgm:prSet/>
      <dgm:spPr/>
      <dgm:t>
        <a:bodyPr/>
        <a:lstStyle/>
        <a:p>
          <a:endParaRPr lang="en-US"/>
        </a:p>
      </dgm:t>
    </dgm:pt>
    <dgm:pt modelId="{7BF4DCC4-C015-492F-9939-B6223CED4252}">
      <dgm:prSet/>
      <dgm:spPr/>
      <dgm:t>
        <a:bodyPr/>
        <a:lstStyle/>
        <a:p>
          <a:r>
            <a:rPr lang="en-US" b="1" i="0" dirty="0">
              <a:latin typeface="Times New Roman" panose="02020603050405020304" pitchFamily="18" charset="0"/>
              <a:cs typeface="Times New Roman" panose="02020603050405020304" pitchFamily="18" charset="0"/>
            </a:rPr>
            <a:t>General Impact:</a:t>
          </a:r>
          <a:endParaRPr lang="en-US" dirty="0">
            <a:latin typeface="Times New Roman" panose="02020603050405020304" pitchFamily="18" charset="0"/>
            <a:cs typeface="Times New Roman" panose="02020603050405020304" pitchFamily="18" charset="0"/>
          </a:endParaRPr>
        </a:p>
      </dgm:t>
    </dgm:pt>
    <dgm:pt modelId="{65599368-6FEB-4D5C-9FA9-9F2396558954}" type="parTrans" cxnId="{104CE40B-1B92-4694-A3DD-E24273374D4C}">
      <dgm:prSet/>
      <dgm:spPr/>
      <dgm:t>
        <a:bodyPr/>
        <a:lstStyle/>
        <a:p>
          <a:endParaRPr lang="en-US"/>
        </a:p>
      </dgm:t>
    </dgm:pt>
    <dgm:pt modelId="{CB04E08D-1CCE-493D-9F2B-7D9E01F4CCBB}" type="sibTrans" cxnId="{104CE40B-1B92-4694-A3DD-E24273374D4C}">
      <dgm:prSet/>
      <dgm:spPr/>
      <dgm:t>
        <a:bodyPr/>
        <a:lstStyle/>
        <a:p>
          <a:endParaRPr lang="en-US"/>
        </a:p>
      </dgm:t>
    </dgm:pt>
    <dgm:pt modelId="{08042985-0F9F-4026-9047-6E2A6E1D16E5}">
      <dgm:prSet/>
      <dgm:spPr/>
      <dgm:t>
        <a:bodyPr/>
        <a:lstStyle/>
        <a:p>
          <a:r>
            <a:rPr lang="en-US" b="0" i="0">
              <a:latin typeface="Times New Roman" panose="02020603050405020304" pitchFamily="18" charset="0"/>
              <a:cs typeface="Times New Roman" panose="02020603050405020304" pitchFamily="18" charset="0"/>
            </a:rPr>
            <a:t>Mixed effects observed with feature engineering across different models.</a:t>
          </a:r>
          <a:endParaRPr lang="en-US">
            <a:latin typeface="Times New Roman" panose="02020603050405020304" pitchFamily="18" charset="0"/>
            <a:cs typeface="Times New Roman" panose="02020603050405020304" pitchFamily="18" charset="0"/>
          </a:endParaRPr>
        </a:p>
      </dgm:t>
    </dgm:pt>
    <dgm:pt modelId="{0163A927-9134-4368-B858-E98365C8CFEA}" type="parTrans" cxnId="{6FB2FBBB-FE7B-48D1-B55D-FB47759F89F2}">
      <dgm:prSet/>
      <dgm:spPr/>
      <dgm:t>
        <a:bodyPr/>
        <a:lstStyle/>
        <a:p>
          <a:endParaRPr lang="en-US"/>
        </a:p>
      </dgm:t>
    </dgm:pt>
    <dgm:pt modelId="{886CF1A9-0D90-424B-9E4D-19654DFEFD84}" type="sibTrans" cxnId="{6FB2FBBB-FE7B-48D1-B55D-FB47759F89F2}">
      <dgm:prSet/>
      <dgm:spPr/>
      <dgm:t>
        <a:bodyPr/>
        <a:lstStyle/>
        <a:p>
          <a:endParaRPr lang="en-US"/>
        </a:p>
      </dgm:t>
    </dgm:pt>
    <dgm:pt modelId="{2C7EF736-D23B-453A-9B42-5F90C5EFD967}">
      <dgm:prSet/>
      <dgm:spPr/>
      <dgm:t>
        <a:bodyPr/>
        <a:lstStyle/>
        <a:p>
          <a:r>
            <a:rPr lang="en-US" b="0" i="0" dirty="0">
              <a:latin typeface="Times New Roman" panose="02020603050405020304" pitchFamily="18" charset="0"/>
              <a:cs typeface="Times New Roman" panose="02020603050405020304" pitchFamily="18" charset="0"/>
            </a:rPr>
            <a:t>Some models showed improved class differentiation but not overall accuracy.</a:t>
          </a:r>
          <a:endParaRPr lang="en-US" dirty="0">
            <a:latin typeface="Times New Roman" panose="02020603050405020304" pitchFamily="18" charset="0"/>
            <a:cs typeface="Times New Roman" panose="02020603050405020304" pitchFamily="18" charset="0"/>
          </a:endParaRPr>
        </a:p>
      </dgm:t>
    </dgm:pt>
    <dgm:pt modelId="{8A284AC2-6BE1-43B0-9E51-C693FCD1C2F7}" type="parTrans" cxnId="{C725113D-5071-4678-8C2F-ED16C1C15A7A}">
      <dgm:prSet/>
      <dgm:spPr/>
      <dgm:t>
        <a:bodyPr/>
        <a:lstStyle/>
        <a:p>
          <a:endParaRPr lang="en-US"/>
        </a:p>
      </dgm:t>
    </dgm:pt>
    <dgm:pt modelId="{85381771-D66A-4A1C-A129-D1F23A492CB1}" type="sibTrans" cxnId="{C725113D-5071-4678-8C2F-ED16C1C15A7A}">
      <dgm:prSet/>
      <dgm:spPr/>
      <dgm:t>
        <a:bodyPr/>
        <a:lstStyle/>
        <a:p>
          <a:endParaRPr lang="en-US"/>
        </a:p>
      </dgm:t>
    </dgm:pt>
    <dgm:pt modelId="{5CDE000F-1581-43A7-8527-85105BA1FD8F}">
      <dgm:prSet/>
      <dgm:spPr/>
      <dgm:t>
        <a:bodyPr/>
        <a:lstStyle/>
        <a:p>
          <a:r>
            <a:rPr lang="en-US" b="0" i="0">
              <a:latin typeface="Times New Roman" panose="02020603050405020304" pitchFamily="18" charset="0"/>
              <a:cs typeface="Times New Roman" panose="02020603050405020304" pitchFamily="18" charset="0"/>
            </a:rPr>
            <a:t>Possible introduction of complexity without a significant prediction rate increase.</a:t>
          </a:r>
          <a:endParaRPr lang="en-US">
            <a:latin typeface="Times New Roman" panose="02020603050405020304" pitchFamily="18" charset="0"/>
            <a:cs typeface="Times New Roman" panose="02020603050405020304" pitchFamily="18" charset="0"/>
          </a:endParaRPr>
        </a:p>
      </dgm:t>
    </dgm:pt>
    <dgm:pt modelId="{FFEA23EC-477D-45E2-A396-E2AF38AE8A34}" type="parTrans" cxnId="{123FC5D2-EC30-4651-B8B8-AA9FBC14E648}">
      <dgm:prSet/>
      <dgm:spPr/>
      <dgm:t>
        <a:bodyPr/>
        <a:lstStyle/>
        <a:p>
          <a:endParaRPr lang="en-US"/>
        </a:p>
      </dgm:t>
    </dgm:pt>
    <dgm:pt modelId="{B30B2EDC-2B7D-4669-8149-95919FA0398D}" type="sibTrans" cxnId="{123FC5D2-EC30-4651-B8B8-AA9FBC14E648}">
      <dgm:prSet/>
      <dgm:spPr/>
      <dgm:t>
        <a:bodyPr/>
        <a:lstStyle/>
        <a:p>
          <a:endParaRPr lang="en-US"/>
        </a:p>
      </dgm:t>
    </dgm:pt>
    <dgm:pt modelId="{76A161BB-B236-41FE-8565-54C8A899E73E}">
      <dgm:prSet/>
      <dgm:spPr/>
      <dgm:t>
        <a:bodyPr/>
        <a:lstStyle/>
        <a:p>
          <a:r>
            <a:rPr lang="en-US" b="0" i="0" dirty="0">
              <a:latin typeface="Times New Roman" panose="02020603050405020304" pitchFamily="18" charset="0"/>
              <a:cs typeface="Times New Roman" panose="02020603050405020304" pitchFamily="18" charset="0"/>
            </a:rPr>
            <a:t>Feature engineering may benefit models differently based on their inherent characteristics and the nature of the dataset.</a:t>
          </a:r>
          <a:endParaRPr lang="en-US" dirty="0">
            <a:latin typeface="Times New Roman" panose="02020603050405020304" pitchFamily="18" charset="0"/>
            <a:cs typeface="Times New Roman" panose="02020603050405020304" pitchFamily="18" charset="0"/>
          </a:endParaRPr>
        </a:p>
      </dgm:t>
    </dgm:pt>
    <dgm:pt modelId="{547BA745-7F9E-4646-BF9E-B5745B5AD223}" type="parTrans" cxnId="{015A0113-1B1B-4381-9C71-ADAE5A8ED0D8}">
      <dgm:prSet/>
      <dgm:spPr/>
      <dgm:t>
        <a:bodyPr/>
        <a:lstStyle/>
        <a:p>
          <a:endParaRPr lang="en-US"/>
        </a:p>
      </dgm:t>
    </dgm:pt>
    <dgm:pt modelId="{E36989F5-7648-4902-B662-6B99DF6B0B28}" type="sibTrans" cxnId="{015A0113-1B1B-4381-9C71-ADAE5A8ED0D8}">
      <dgm:prSet/>
      <dgm:spPr/>
      <dgm:t>
        <a:bodyPr/>
        <a:lstStyle/>
        <a:p>
          <a:endParaRPr lang="en-US"/>
        </a:p>
      </dgm:t>
    </dgm:pt>
    <dgm:pt modelId="{0FF54C96-928E-A741-A236-F51E5FC758E0}">
      <dgm:prSet/>
      <dgm:spPr/>
      <dgm:t>
        <a:bodyPr/>
        <a:lstStyle/>
        <a:p>
          <a:endParaRPr lang="en-US" dirty="0">
            <a:latin typeface="Times New Roman" panose="02020603050405020304" pitchFamily="18" charset="0"/>
            <a:cs typeface="Times New Roman" panose="02020603050405020304" pitchFamily="18" charset="0"/>
          </a:endParaRPr>
        </a:p>
      </dgm:t>
    </dgm:pt>
    <dgm:pt modelId="{9AA9BD95-DD25-E245-BDF1-F73A3B8ACCB0}" type="parTrans" cxnId="{973B1F42-D1A7-2B44-A0F3-F0CA2EDA015B}">
      <dgm:prSet/>
      <dgm:spPr/>
      <dgm:t>
        <a:bodyPr/>
        <a:lstStyle/>
        <a:p>
          <a:endParaRPr lang="en-US"/>
        </a:p>
      </dgm:t>
    </dgm:pt>
    <dgm:pt modelId="{30DA4F7D-D639-0C41-BDFB-EB9CE53AB6B9}" type="sibTrans" cxnId="{973B1F42-D1A7-2B44-A0F3-F0CA2EDA015B}">
      <dgm:prSet/>
      <dgm:spPr/>
      <dgm:t>
        <a:bodyPr/>
        <a:lstStyle/>
        <a:p>
          <a:endParaRPr lang="en-US"/>
        </a:p>
      </dgm:t>
    </dgm:pt>
    <dgm:pt modelId="{4A6B3F94-02E5-4F42-8755-06E512AA2A4D}">
      <dgm:prSet/>
      <dgm:spPr/>
      <dgm:t>
        <a:bodyPr/>
        <a:lstStyle/>
        <a:p>
          <a:endParaRPr lang="en-US" dirty="0">
            <a:latin typeface="Times New Roman" panose="02020603050405020304" pitchFamily="18" charset="0"/>
            <a:cs typeface="Times New Roman" panose="02020603050405020304" pitchFamily="18" charset="0"/>
          </a:endParaRPr>
        </a:p>
      </dgm:t>
    </dgm:pt>
    <dgm:pt modelId="{23CDC51B-146C-2242-B3B2-AC66FA935F9A}" type="parTrans" cxnId="{30A2C66C-2B1C-5848-AA3E-5522A92C4CD6}">
      <dgm:prSet/>
      <dgm:spPr/>
      <dgm:t>
        <a:bodyPr/>
        <a:lstStyle/>
        <a:p>
          <a:endParaRPr lang="en-US"/>
        </a:p>
      </dgm:t>
    </dgm:pt>
    <dgm:pt modelId="{5F0C4518-E503-B74F-AA4A-50CD1973DC33}" type="sibTrans" cxnId="{30A2C66C-2B1C-5848-AA3E-5522A92C4CD6}">
      <dgm:prSet/>
      <dgm:spPr/>
      <dgm:t>
        <a:bodyPr/>
        <a:lstStyle/>
        <a:p>
          <a:endParaRPr lang="en-US"/>
        </a:p>
      </dgm:t>
    </dgm:pt>
    <dgm:pt modelId="{456D212D-4218-8646-B9A5-A585CC1A57B8}">
      <dgm:prSet/>
      <dgm:spPr/>
      <dgm:t>
        <a:bodyPr/>
        <a:lstStyle/>
        <a:p>
          <a:endParaRPr lang="en-US" dirty="0">
            <a:latin typeface="Times New Roman" panose="02020603050405020304" pitchFamily="18" charset="0"/>
            <a:cs typeface="Times New Roman" panose="02020603050405020304" pitchFamily="18" charset="0"/>
          </a:endParaRPr>
        </a:p>
      </dgm:t>
    </dgm:pt>
    <dgm:pt modelId="{F8945398-23FD-2045-B8FD-42BD2E9B9756}" type="parTrans" cxnId="{DB0B5906-B7E7-7943-BA8E-510FA9601124}">
      <dgm:prSet/>
      <dgm:spPr/>
      <dgm:t>
        <a:bodyPr/>
        <a:lstStyle/>
        <a:p>
          <a:endParaRPr lang="en-US"/>
        </a:p>
      </dgm:t>
    </dgm:pt>
    <dgm:pt modelId="{659BFEA5-D2EF-CE4C-BABE-7198A1351B5B}" type="sibTrans" cxnId="{DB0B5906-B7E7-7943-BA8E-510FA9601124}">
      <dgm:prSet/>
      <dgm:spPr/>
      <dgm:t>
        <a:bodyPr/>
        <a:lstStyle/>
        <a:p>
          <a:endParaRPr lang="en-US"/>
        </a:p>
      </dgm:t>
    </dgm:pt>
    <dgm:pt modelId="{FE55EEC7-B365-DC44-8E0B-69DC74F601A0}" type="pres">
      <dgm:prSet presAssocID="{2BFA7DC5-4EF7-4E69-BAB9-92DE09836FE3}" presName="Name0" presStyleCnt="0">
        <dgm:presLayoutVars>
          <dgm:dir/>
          <dgm:animLvl val="lvl"/>
          <dgm:resizeHandles val="exact"/>
        </dgm:presLayoutVars>
      </dgm:prSet>
      <dgm:spPr/>
    </dgm:pt>
    <dgm:pt modelId="{ECFB1335-600B-A742-B181-FCB4C37B14F5}" type="pres">
      <dgm:prSet presAssocID="{62A8889C-8B81-4FCB-AEFD-A639C0F3A594}" presName="composite" presStyleCnt="0"/>
      <dgm:spPr/>
    </dgm:pt>
    <dgm:pt modelId="{C5E2567A-69AC-B64E-B2C7-2375A0079F5F}" type="pres">
      <dgm:prSet presAssocID="{62A8889C-8B81-4FCB-AEFD-A639C0F3A594}" presName="parTx" presStyleLbl="alignNode1" presStyleIdx="0" presStyleCnt="5">
        <dgm:presLayoutVars>
          <dgm:chMax val="0"/>
          <dgm:chPref val="0"/>
          <dgm:bulletEnabled val="1"/>
        </dgm:presLayoutVars>
      </dgm:prSet>
      <dgm:spPr/>
    </dgm:pt>
    <dgm:pt modelId="{30A046F0-94D0-6041-BE39-BF4F47EDAB55}" type="pres">
      <dgm:prSet presAssocID="{62A8889C-8B81-4FCB-AEFD-A639C0F3A594}" presName="desTx" presStyleLbl="alignAccFollowNode1" presStyleIdx="0" presStyleCnt="5">
        <dgm:presLayoutVars>
          <dgm:bulletEnabled val="1"/>
        </dgm:presLayoutVars>
      </dgm:prSet>
      <dgm:spPr/>
    </dgm:pt>
    <dgm:pt modelId="{EF3FE1C9-0CDA-C241-A0E0-A4606DB99C66}" type="pres">
      <dgm:prSet presAssocID="{0FC9D6D1-7EBB-4491-A230-59AF86A10B4E}" presName="space" presStyleCnt="0"/>
      <dgm:spPr/>
    </dgm:pt>
    <dgm:pt modelId="{6C15FE34-E404-9248-B263-DAAF4AA74747}" type="pres">
      <dgm:prSet presAssocID="{CED38F89-2A61-4160-B5D2-3CFD83729E6B}" presName="composite" presStyleCnt="0"/>
      <dgm:spPr/>
    </dgm:pt>
    <dgm:pt modelId="{8FCC9A6C-3C74-C447-BAB3-1ACD23947E24}" type="pres">
      <dgm:prSet presAssocID="{CED38F89-2A61-4160-B5D2-3CFD83729E6B}" presName="parTx" presStyleLbl="alignNode1" presStyleIdx="1" presStyleCnt="5">
        <dgm:presLayoutVars>
          <dgm:chMax val="0"/>
          <dgm:chPref val="0"/>
          <dgm:bulletEnabled val="1"/>
        </dgm:presLayoutVars>
      </dgm:prSet>
      <dgm:spPr/>
    </dgm:pt>
    <dgm:pt modelId="{A3A83E09-8B02-5A40-AA64-D5B8A3B03FC4}" type="pres">
      <dgm:prSet presAssocID="{CED38F89-2A61-4160-B5D2-3CFD83729E6B}" presName="desTx" presStyleLbl="alignAccFollowNode1" presStyleIdx="1" presStyleCnt="5">
        <dgm:presLayoutVars>
          <dgm:bulletEnabled val="1"/>
        </dgm:presLayoutVars>
      </dgm:prSet>
      <dgm:spPr/>
    </dgm:pt>
    <dgm:pt modelId="{9FF47ABA-8C11-A94A-AC91-3C3FF298D73D}" type="pres">
      <dgm:prSet presAssocID="{18164733-7777-4ED9-8FD9-34FF1ADC874F}" presName="space" presStyleCnt="0"/>
      <dgm:spPr/>
    </dgm:pt>
    <dgm:pt modelId="{0B1A7313-C7D8-6C41-9381-41ABAA8E37C3}" type="pres">
      <dgm:prSet presAssocID="{3849DD6D-C4D8-41C0-9B9C-81A6730AE29C}" presName="composite" presStyleCnt="0"/>
      <dgm:spPr/>
    </dgm:pt>
    <dgm:pt modelId="{35BADB03-15D5-6A4F-8E5B-2F02B3F7642A}" type="pres">
      <dgm:prSet presAssocID="{3849DD6D-C4D8-41C0-9B9C-81A6730AE29C}" presName="parTx" presStyleLbl="alignNode1" presStyleIdx="2" presStyleCnt="5">
        <dgm:presLayoutVars>
          <dgm:chMax val="0"/>
          <dgm:chPref val="0"/>
          <dgm:bulletEnabled val="1"/>
        </dgm:presLayoutVars>
      </dgm:prSet>
      <dgm:spPr/>
    </dgm:pt>
    <dgm:pt modelId="{76512D6D-20CC-0447-85F2-8E45343A6398}" type="pres">
      <dgm:prSet presAssocID="{3849DD6D-C4D8-41C0-9B9C-81A6730AE29C}" presName="desTx" presStyleLbl="alignAccFollowNode1" presStyleIdx="2" presStyleCnt="5">
        <dgm:presLayoutVars>
          <dgm:bulletEnabled val="1"/>
        </dgm:presLayoutVars>
      </dgm:prSet>
      <dgm:spPr/>
    </dgm:pt>
    <dgm:pt modelId="{6523982D-718F-1D4A-98B5-7FEBE03AD6C5}" type="pres">
      <dgm:prSet presAssocID="{67690697-35D1-417D-8C84-6AB8FE0F725B}" presName="space" presStyleCnt="0"/>
      <dgm:spPr/>
    </dgm:pt>
    <dgm:pt modelId="{86B84254-280B-D846-95D2-397F48EA356B}" type="pres">
      <dgm:prSet presAssocID="{7971BB8D-D712-4558-98B5-D861D50D7E96}" presName="composite" presStyleCnt="0"/>
      <dgm:spPr/>
    </dgm:pt>
    <dgm:pt modelId="{C5421A27-ED93-C04D-B3A1-F54D6FD5526D}" type="pres">
      <dgm:prSet presAssocID="{7971BB8D-D712-4558-98B5-D861D50D7E96}" presName="parTx" presStyleLbl="alignNode1" presStyleIdx="3" presStyleCnt="5">
        <dgm:presLayoutVars>
          <dgm:chMax val="0"/>
          <dgm:chPref val="0"/>
          <dgm:bulletEnabled val="1"/>
        </dgm:presLayoutVars>
      </dgm:prSet>
      <dgm:spPr/>
    </dgm:pt>
    <dgm:pt modelId="{D7472AA3-C13B-B349-A081-828D9527F9A1}" type="pres">
      <dgm:prSet presAssocID="{7971BB8D-D712-4558-98B5-D861D50D7E96}" presName="desTx" presStyleLbl="alignAccFollowNode1" presStyleIdx="3" presStyleCnt="5">
        <dgm:presLayoutVars>
          <dgm:bulletEnabled val="1"/>
        </dgm:presLayoutVars>
      </dgm:prSet>
      <dgm:spPr/>
    </dgm:pt>
    <dgm:pt modelId="{712022BA-3E9A-514B-B290-51EF695D3A83}" type="pres">
      <dgm:prSet presAssocID="{B2D5E174-2AD2-49E7-8EA0-42D7EFD65AEA}" presName="space" presStyleCnt="0"/>
      <dgm:spPr/>
    </dgm:pt>
    <dgm:pt modelId="{E3902705-8B90-6741-A2AC-122781823E97}" type="pres">
      <dgm:prSet presAssocID="{7BF4DCC4-C015-492F-9939-B6223CED4252}" presName="composite" presStyleCnt="0"/>
      <dgm:spPr/>
    </dgm:pt>
    <dgm:pt modelId="{9B8F2075-36A1-8444-A6A9-B9006B2A69FC}" type="pres">
      <dgm:prSet presAssocID="{7BF4DCC4-C015-492F-9939-B6223CED4252}" presName="parTx" presStyleLbl="alignNode1" presStyleIdx="4" presStyleCnt="5">
        <dgm:presLayoutVars>
          <dgm:chMax val="0"/>
          <dgm:chPref val="0"/>
          <dgm:bulletEnabled val="1"/>
        </dgm:presLayoutVars>
      </dgm:prSet>
      <dgm:spPr/>
    </dgm:pt>
    <dgm:pt modelId="{43F28A3F-606D-FB4B-8F37-74E61CCAD813}" type="pres">
      <dgm:prSet presAssocID="{7BF4DCC4-C015-492F-9939-B6223CED4252}" presName="desTx" presStyleLbl="alignAccFollowNode1" presStyleIdx="4" presStyleCnt="5">
        <dgm:presLayoutVars>
          <dgm:bulletEnabled val="1"/>
        </dgm:presLayoutVars>
      </dgm:prSet>
      <dgm:spPr/>
    </dgm:pt>
  </dgm:ptLst>
  <dgm:cxnLst>
    <dgm:cxn modelId="{DB0B5906-B7E7-7943-BA8E-510FA9601124}" srcId="{7971BB8D-D712-4558-98B5-D861D50D7E96}" destId="{456D212D-4218-8646-B9A5-A585CC1A57B8}" srcOrd="1" destOrd="0" parTransId="{F8945398-23FD-2045-B8FD-42BD2E9B9756}" sibTransId="{659BFEA5-D2EF-CE4C-BABE-7198A1351B5B}"/>
    <dgm:cxn modelId="{DBCBE807-8405-8D4B-BA7F-D6CFD126FE41}" type="presOf" srcId="{18466254-49DB-47C5-8989-C3B5E46CB575}" destId="{A3A83E09-8B02-5A40-AA64-D5B8A3B03FC4}" srcOrd="0" destOrd="0" presId="urn:microsoft.com/office/officeart/2005/8/layout/hList1"/>
    <dgm:cxn modelId="{104CE40B-1B92-4694-A3DD-E24273374D4C}" srcId="{2BFA7DC5-4EF7-4E69-BAB9-92DE09836FE3}" destId="{7BF4DCC4-C015-492F-9939-B6223CED4252}" srcOrd="4" destOrd="0" parTransId="{65599368-6FEB-4D5C-9FA9-9F2396558954}" sibTransId="{CB04E08D-1CCE-493D-9F2B-7D9E01F4CCBB}"/>
    <dgm:cxn modelId="{015A0113-1B1B-4381-9C71-ADAE5A8ED0D8}" srcId="{7BF4DCC4-C015-492F-9939-B6223CED4252}" destId="{76A161BB-B236-41FE-8565-54C8A899E73E}" srcOrd="3" destOrd="0" parTransId="{547BA745-7F9E-4646-BF9E-B5745B5AD223}" sibTransId="{E36989F5-7648-4902-B662-6B99DF6B0B28}"/>
    <dgm:cxn modelId="{0DCE552F-A23D-4FFC-A6B9-DD4C15583F1C}" srcId="{62A8889C-8B81-4FCB-AEFD-A639C0F3A594}" destId="{08D79E06-7683-421E-A304-05B6825FA471}" srcOrd="0" destOrd="0" parTransId="{7BF74414-D697-4091-A675-20955037F6A1}" sibTransId="{8D5FB6DD-F44F-4008-881D-94E9870A8859}"/>
    <dgm:cxn modelId="{8D759330-8679-4D37-A7E0-05BAC2017B80}" srcId="{3849DD6D-C4D8-41C0-9B9C-81A6730AE29C}" destId="{AA525116-A646-4011-B4F3-8281002E20FC}" srcOrd="2" destOrd="0" parTransId="{71C4A3D1-901E-4F27-9579-0F8CB57D07CF}" sibTransId="{8512B7A6-3126-420B-9D1F-367759F01965}"/>
    <dgm:cxn modelId="{4003D534-A923-4034-B79F-2005AD112A80}" srcId="{2BFA7DC5-4EF7-4E69-BAB9-92DE09836FE3}" destId="{7971BB8D-D712-4558-98B5-D861D50D7E96}" srcOrd="3" destOrd="0" parTransId="{ECAD57B5-AF7E-4182-9F29-C2D6D1B273A3}" sibTransId="{B2D5E174-2AD2-49E7-8EA0-42D7EFD65AEA}"/>
    <dgm:cxn modelId="{C725113D-5071-4678-8C2F-ED16C1C15A7A}" srcId="{7BF4DCC4-C015-492F-9939-B6223CED4252}" destId="{2C7EF736-D23B-453A-9B42-5F90C5EFD967}" srcOrd="1" destOrd="0" parTransId="{8A284AC2-6BE1-43B0-9E51-C693FCD1C2F7}" sibTransId="{85381771-D66A-4A1C-A129-D1F23A492CB1}"/>
    <dgm:cxn modelId="{973B1F42-D1A7-2B44-A0F3-F0CA2EDA015B}" srcId="{62A8889C-8B81-4FCB-AEFD-A639C0F3A594}" destId="{0FF54C96-928E-A741-A236-F51E5FC758E0}" srcOrd="1" destOrd="0" parTransId="{9AA9BD95-DD25-E245-BDF1-F73A3B8ACCB0}" sibTransId="{30DA4F7D-D639-0C41-BDFB-EB9CE53AB6B9}"/>
    <dgm:cxn modelId="{80545846-7C14-43CA-94A6-BBDB459FFA00}" srcId="{3849DD6D-C4D8-41C0-9B9C-81A6730AE29C}" destId="{BA496182-7A24-4F78-9769-15DD5DCA38E0}" srcOrd="0" destOrd="0" parTransId="{75E3E8E3-6C0F-4F62-AD02-66DE67E1E1D1}" sibTransId="{D4C3C038-4522-4AB2-B13C-B05EB8BBD3FB}"/>
    <dgm:cxn modelId="{A415DD49-EF42-614F-A9FB-A3A25388B01A}" type="presOf" srcId="{08042985-0F9F-4026-9047-6E2A6E1D16E5}" destId="{43F28A3F-606D-FB4B-8F37-74E61CCAD813}" srcOrd="0" destOrd="0" presId="urn:microsoft.com/office/officeart/2005/8/layout/hList1"/>
    <dgm:cxn modelId="{33F98B4C-37E6-504A-8006-70036B8011FE}" type="presOf" srcId="{62A8889C-8B81-4FCB-AEFD-A639C0F3A594}" destId="{C5E2567A-69AC-B64E-B2C7-2375A0079F5F}" srcOrd="0" destOrd="0" presId="urn:microsoft.com/office/officeart/2005/8/layout/hList1"/>
    <dgm:cxn modelId="{525C1351-E51A-431F-827C-076A13A96ABB}" srcId="{2BFA7DC5-4EF7-4E69-BAB9-92DE09836FE3}" destId="{CED38F89-2A61-4160-B5D2-3CFD83729E6B}" srcOrd="1" destOrd="0" parTransId="{08D8A08A-554D-4087-9B64-F51635830003}" sibTransId="{18164733-7777-4ED9-8FD9-34FF1ADC874F}"/>
    <dgm:cxn modelId="{26C9E763-6A1B-964E-95EC-4F09F068C6A9}" type="presOf" srcId="{76A161BB-B236-41FE-8565-54C8A899E73E}" destId="{43F28A3F-606D-FB4B-8F37-74E61CCAD813}" srcOrd="0" destOrd="3" presId="urn:microsoft.com/office/officeart/2005/8/layout/hList1"/>
    <dgm:cxn modelId="{30A2C66C-2B1C-5848-AA3E-5522A92C4CD6}" srcId="{3849DD6D-C4D8-41C0-9B9C-81A6730AE29C}" destId="{4A6B3F94-02E5-4F42-8755-06E512AA2A4D}" srcOrd="1" destOrd="0" parTransId="{23CDC51B-146C-2242-B3B2-AC66FA935F9A}" sibTransId="{5F0C4518-E503-B74F-AA4A-50CD1973DC33}"/>
    <dgm:cxn modelId="{B8ADA279-ED55-2347-B2C3-E0F7CC405529}" type="presOf" srcId="{2BFA7DC5-4EF7-4E69-BAB9-92DE09836FE3}" destId="{FE55EEC7-B365-DC44-8E0B-69DC74F601A0}" srcOrd="0" destOrd="0" presId="urn:microsoft.com/office/officeart/2005/8/layout/hList1"/>
    <dgm:cxn modelId="{1945107C-85B2-B543-8BAC-1FFF867862BA}" type="presOf" srcId="{538605F2-6354-4BB0-8EC5-B9DC468F227E}" destId="{D7472AA3-C13B-B349-A081-828D9527F9A1}" srcOrd="0" destOrd="0" presId="urn:microsoft.com/office/officeart/2005/8/layout/hList1"/>
    <dgm:cxn modelId="{CC107E82-6C6A-FB4B-B71D-B456787F8E9F}" type="presOf" srcId="{3849DD6D-C4D8-41C0-9B9C-81A6730AE29C}" destId="{35BADB03-15D5-6A4F-8E5B-2F02B3F7642A}" srcOrd="0" destOrd="0" presId="urn:microsoft.com/office/officeart/2005/8/layout/hList1"/>
    <dgm:cxn modelId="{F1FF8985-6F67-7E49-838C-E17290D5D104}" type="presOf" srcId="{3E67204B-8D49-4ACF-AFF9-CFF3AB102E68}" destId="{30A046F0-94D0-6041-BE39-BF4F47EDAB55}" srcOrd="0" destOrd="2" presId="urn:microsoft.com/office/officeart/2005/8/layout/hList1"/>
    <dgm:cxn modelId="{31122E90-DF8A-3442-B473-E7C3F6D831AA}" type="presOf" srcId="{4A6B3F94-02E5-4F42-8755-06E512AA2A4D}" destId="{76512D6D-20CC-0447-85F2-8E45343A6398}" srcOrd="0" destOrd="1" presId="urn:microsoft.com/office/officeart/2005/8/layout/hList1"/>
    <dgm:cxn modelId="{46074E91-1EB0-B341-B75C-6A23E1EF7243}" type="presOf" srcId="{5CDE000F-1581-43A7-8527-85105BA1FD8F}" destId="{43F28A3F-606D-FB4B-8F37-74E61CCAD813}" srcOrd="0" destOrd="2" presId="urn:microsoft.com/office/officeart/2005/8/layout/hList1"/>
    <dgm:cxn modelId="{8FDC53A4-3ECC-F44E-847D-BD0321C59ECC}" type="presOf" srcId="{CED38F89-2A61-4160-B5D2-3CFD83729E6B}" destId="{8FCC9A6C-3C74-C447-BAB3-1ACD23947E24}" srcOrd="0" destOrd="0" presId="urn:microsoft.com/office/officeart/2005/8/layout/hList1"/>
    <dgm:cxn modelId="{876E62AC-973F-4AFB-9394-F6B1540E962A}" srcId="{62A8889C-8B81-4FCB-AEFD-A639C0F3A594}" destId="{3E67204B-8D49-4ACF-AFF9-CFF3AB102E68}" srcOrd="2" destOrd="0" parTransId="{8969AEC5-8B5A-41F4-9DF0-61AAD21AB803}" sibTransId="{43290089-CD5C-4AD6-99B8-E1E8DA2147FA}"/>
    <dgm:cxn modelId="{47F14CAD-C238-064A-96BA-29487F73FA16}" type="presOf" srcId="{456D212D-4218-8646-B9A5-A585CC1A57B8}" destId="{D7472AA3-C13B-B349-A081-828D9527F9A1}" srcOrd="0" destOrd="1" presId="urn:microsoft.com/office/officeart/2005/8/layout/hList1"/>
    <dgm:cxn modelId="{261233AE-0098-E941-B1D6-8DB9E0786ACB}" type="presOf" srcId="{7BF4DCC4-C015-492F-9939-B6223CED4252}" destId="{9B8F2075-36A1-8444-A6A9-B9006B2A69FC}" srcOrd="0" destOrd="0" presId="urn:microsoft.com/office/officeart/2005/8/layout/hList1"/>
    <dgm:cxn modelId="{379498B8-F4C8-44FE-9D9C-4A6EAA250570}" srcId="{CED38F89-2A61-4160-B5D2-3CFD83729E6B}" destId="{18466254-49DB-47C5-8989-C3B5E46CB575}" srcOrd="0" destOrd="0" parTransId="{6875ED91-59BA-46EB-91FE-9AA98E4C0D7B}" sibTransId="{92CC77ED-8A19-46D4-A945-9EFA366037C6}"/>
    <dgm:cxn modelId="{6FB2FBBB-FE7B-48D1-B55D-FB47759F89F2}" srcId="{7BF4DCC4-C015-492F-9939-B6223CED4252}" destId="{08042985-0F9F-4026-9047-6E2A6E1D16E5}" srcOrd="0" destOrd="0" parTransId="{0163A927-9134-4368-B858-E98365C8CFEA}" sibTransId="{886CF1A9-0D90-424B-9E4D-19654DFEFD84}"/>
    <dgm:cxn modelId="{88B198C3-8D2A-42C4-A383-B15C8ACFC1BC}" srcId="{7971BB8D-D712-4558-98B5-D861D50D7E96}" destId="{538605F2-6354-4BB0-8EC5-B9DC468F227E}" srcOrd="0" destOrd="0" parTransId="{D9E22F31-5519-4A28-B895-078E6760AB13}" sibTransId="{5B7A5BC8-C8D8-4CDC-BECB-BE1CFA7FBD34}"/>
    <dgm:cxn modelId="{15328EC9-70C9-E542-BD92-9FE142F73AF1}" type="presOf" srcId="{BA496182-7A24-4F78-9769-15DD5DCA38E0}" destId="{76512D6D-20CC-0447-85F2-8E45343A6398}" srcOrd="0" destOrd="0" presId="urn:microsoft.com/office/officeart/2005/8/layout/hList1"/>
    <dgm:cxn modelId="{D615FECB-941D-504E-A4BE-CAB40442BAE4}" type="presOf" srcId="{0FF54C96-928E-A741-A236-F51E5FC758E0}" destId="{30A046F0-94D0-6041-BE39-BF4F47EDAB55}" srcOrd="0" destOrd="1" presId="urn:microsoft.com/office/officeart/2005/8/layout/hList1"/>
    <dgm:cxn modelId="{123FC5D2-EC30-4651-B8B8-AA9FBC14E648}" srcId="{7BF4DCC4-C015-492F-9939-B6223CED4252}" destId="{5CDE000F-1581-43A7-8527-85105BA1FD8F}" srcOrd="2" destOrd="0" parTransId="{FFEA23EC-477D-45E2-A396-E2AF38AE8A34}" sibTransId="{B30B2EDC-2B7D-4669-8149-95919FA0398D}"/>
    <dgm:cxn modelId="{A63FC6D2-582C-C641-B974-8A671889E84F}" type="presOf" srcId="{AA525116-A646-4011-B4F3-8281002E20FC}" destId="{76512D6D-20CC-0447-85F2-8E45343A6398}" srcOrd="0" destOrd="2" presId="urn:microsoft.com/office/officeart/2005/8/layout/hList1"/>
    <dgm:cxn modelId="{7B1FDAD5-9056-8E4A-83E1-41221A3CDD6F}" type="presOf" srcId="{08D79E06-7683-421E-A304-05B6825FA471}" destId="{30A046F0-94D0-6041-BE39-BF4F47EDAB55}" srcOrd="0" destOrd="0" presId="urn:microsoft.com/office/officeart/2005/8/layout/hList1"/>
    <dgm:cxn modelId="{E9F724D6-6D47-0444-B143-49722767A7FF}" type="presOf" srcId="{7AED2383-6119-4215-9A70-781DBE5DB8D6}" destId="{D7472AA3-C13B-B349-A081-828D9527F9A1}" srcOrd="0" destOrd="2" presId="urn:microsoft.com/office/officeart/2005/8/layout/hList1"/>
    <dgm:cxn modelId="{8A58ABED-A5F3-42A0-A461-2426D6757D4F}" srcId="{7971BB8D-D712-4558-98B5-D861D50D7E96}" destId="{7AED2383-6119-4215-9A70-781DBE5DB8D6}" srcOrd="2" destOrd="0" parTransId="{131947F1-256D-4D40-B9BE-53087FE91B04}" sibTransId="{6FB51538-9A1E-4E78-9F19-75731119FBE6}"/>
    <dgm:cxn modelId="{DF3959F0-AD8A-416F-8784-01A0C9616398}" srcId="{2BFA7DC5-4EF7-4E69-BAB9-92DE09836FE3}" destId="{3849DD6D-C4D8-41C0-9B9C-81A6730AE29C}" srcOrd="2" destOrd="0" parTransId="{51E2D6B7-CFA2-423E-A98A-4BC738FDE263}" sibTransId="{67690697-35D1-417D-8C84-6AB8FE0F725B}"/>
    <dgm:cxn modelId="{26632FF1-5A57-4015-9AB1-12CBFBC725BA}" srcId="{2BFA7DC5-4EF7-4E69-BAB9-92DE09836FE3}" destId="{62A8889C-8B81-4FCB-AEFD-A639C0F3A594}" srcOrd="0" destOrd="0" parTransId="{F7D9F430-0227-422D-9561-D6EA8302F4F2}" sibTransId="{0FC9D6D1-7EBB-4491-A230-59AF86A10B4E}"/>
    <dgm:cxn modelId="{A10BBFF4-6582-7F41-8CD5-BD00EE0DF3D3}" type="presOf" srcId="{7971BB8D-D712-4558-98B5-D861D50D7E96}" destId="{C5421A27-ED93-C04D-B3A1-F54D6FD5526D}" srcOrd="0" destOrd="0" presId="urn:microsoft.com/office/officeart/2005/8/layout/hList1"/>
    <dgm:cxn modelId="{5B99BCFD-FFE1-2043-ACDB-5D5C66281BD8}" type="presOf" srcId="{2C7EF736-D23B-453A-9B42-5F90C5EFD967}" destId="{43F28A3F-606D-FB4B-8F37-74E61CCAD813}" srcOrd="0" destOrd="1" presId="urn:microsoft.com/office/officeart/2005/8/layout/hList1"/>
    <dgm:cxn modelId="{4AACBE00-FA70-994B-BACE-F32B14DA2D85}" type="presParOf" srcId="{FE55EEC7-B365-DC44-8E0B-69DC74F601A0}" destId="{ECFB1335-600B-A742-B181-FCB4C37B14F5}" srcOrd="0" destOrd="0" presId="urn:microsoft.com/office/officeart/2005/8/layout/hList1"/>
    <dgm:cxn modelId="{B469EFFD-1566-E14D-8597-E9118812C5DF}" type="presParOf" srcId="{ECFB1335-600B-A742-B181-FCB4C37B14F5}" destId="{C5E2567A-69AC-B64E-B2C7-2375A0079F5F}" srcOrd="0" destOrd="0" presId="urn:microsoft.com/office/officeart/2005/8/layout/hList1"/>
    <dgm:cxn modelId="{A1073CE5-D7E9-A14F-8959-832C0A0FEA6D}" type="presParOf" srcId="{ECFB1335-600B-A742-B181-FCB4C37B14F5}" destId="{30A046F0-94D0-6041-BE39-BF4F47EDAB55}" srcOrd="1" destOrd="0" presId="urn:microsoft.com/office/officeart/2005/8/layout/hList1"/>
    <dgm:cxn modelId="{A9C7C8BF-D1EE-1645-80E9-FBE2A67735D3}" type="presParOf" srcId="{FE55EEC7-B365-DC44-8E0B-69DC74F601A0}" destId="{EF3FE1C9-0CDA-C241-A0E0-A4606DB99C66}" srcOrd="1" destOrd="0" presId="urn:microsoft.com/office/officeart/2005/8/layout/hList1"/>
    <dgm:cxn modelId="{B52564C5-52CB-9940-8D4E-A509036FD46D}" type="presParOf" srcId="{FE55EEC7-B365-DC44-8E0B-69DC74F601A0}" destId="{6C15FE34-E404-9248-B263-DAAF4AA74747}" srcOrd="2" destOrd="0" presId="urn:microsoft.com/office/officeart/2005/8/layout/hList1"/>
    <dgm:cxn modelId="{F700D010-6812-DF49-8FD9-67E764E1C844}" type="presParOf" srcId="{6C15FE34-E404-9248-B263-DAAF4AA74747}" destId="{8FCC9A6C-3C74-C447-BAB3-1ACD23947E24}" srcOrd="0" destOrd="0" presId="urn:microsoft.com/office/officeart/2005/8/layout/hList1"/>
    <dgm:cxn modelId="{1510D526-33BC-574A-B541-5FF967B99BE5}" type="presParOf" srcId="{6C15FE34-E404-9248-B263-DAAF4AA74747}" destId="{A3A83E09-8B02-5A40-AA64-D5B8A3B03FC4}" srcOrd="1" destOrd="0" presId="urn:microsoft.com/office/officeart/2005/8/layout/hList1"/>
    <dgm:cxn modelId="{FBD1B0B4-ECA7-D74E-9A88-9FA79D3336A3}" type="presParOf" srcId="{FE55EEC7-B365-DC44-8E0B-69DC74F601A0}" destId="{9FF47ABA-8C11-A94A-AC91-3C3FF298D73D}" srcOrd="3" destOrd="0" presId="urn:microsoft.com/office/officeart/2005/8/layout/hList1"/>
    <dgm:cxn modelId="{38CC3339-4395-1A47-9D48-9E34A071686A}" type="presParOf" srcId="{FE55EEC7-B365-DC44-8E0B-69DC74F601A0}" destId="{0B1A7313-C7D8-6C41-9381-41ABAA8E37C3}" srcOrd="4" destOrd="0" presId="urn:microsoft.com/office/officeart/2005/8/layout/hList1"/>
    <dgm:cxn modelId="{61D101DE-5232-8D49-A940-862AD30E2AFB}" type="presParOf" srcId="{0B1A7313-C7D8-6C41-9381-41ABAA8E37C3}" destId="{35BADB03-15D5-6A4F-8E5B-2F02B3F7642A}" srcOrd="0" destOrd="0" presId="urn:microsoft.com/office/officeart/2005/8/layout/hList1"/>
    <dgm:cxn modelId="{75444D7D-7905-9044-A0A2-D3B79CE99D31}" type="presParOf" srcId="{0B1A7313-C7D8-6C41-9381-41ABAA8E37C3}" destId="{76512D6D-20CC-0447-85F2-8E45343A6398}" srcOrd="1" destOrd="0" presId="urn:microsoft.com/office/officeart/2005/8/layout/hList1"/>
    <dgm:cxn modelId="{816DD69D-ED1E-DC43-BADC-AE11EC48641E}" type="presParOf" srcId="{FE55EEC7-B365-DC44-8E0B-69DC74F601A0}" destId="{6523982D-718F-1D4A-98B5-7FEBE03AD6C5}" srcOrd="5" destOrd="0" presId="urn:microsoft.com/office/officeart/2005/8/layout/hList1"/>
    <dgm:cxn modelId="{A2229312-1328-0C42-979D-610DD6680BDF}" type="presParOf" srcId="{FE55EEC7-B365-DC44-8E0B-69DC74F601A0}" destId="{86B84254-280B-D846-95D2-397F48EA356B}" srcOrd="6" destOrd="0" presId="urn:microsoft.com/office/officeart/2005/8/layout/hList1"/>
    <dgm:cxn modelId="{50DD4828-14E8-3C46-B9D6-C22D2FE7E6DE}" type="presParOf" srcId="{86B84254-280B-D846-95D2-397F48EA356B}" destId="{C5421A27-ED93-C04D-B3A1-F54D6FD5526D}" srcOrd="0" destOrd="0" presId="urn:microsoft.com/office/officeart/2005/8/layout/hList1"/>
    <dgm:cxn modelId="{1BEA66A0-96A8-8E44-84B4-B97BB2F11A0B}" type="presParOf" srcId="{86B84254-280B-D846-95D2-397F48EA356B}" destId="{D7472AA3-C13B-B349-A081-828D9527F9A1}" srcOrd="1" destOrd="0" presId="urn:microsoft.com/office/officeart/2005/8/layout/hList1"/>
    <dgm:cxn modelId="{E5559414-1098-F44E-8D11-22E853711374}" type="presParOf" srcId="{FE55EEC7-B365-DC44-8E0B-69DC74F601A0}" destId="{712022BA-3E9A-514B-B290-51EF695D3A83}" srcOrd="7" destOrd="0" presId="urn:microsoft.com/office/officeart/2005/8/layout/hList1"/>
    <dgm:cxn modelId="{79686D1C-1979-6341-9B3B-3D388A006DC9}" type="presParOf" srcId="{FE55EEC7-B365-DC44-8E0B-69DC74F601A0}" destId="{E3902705-8B90-6741-A2AC-122781823E97}" srcOrd="8" destOrd="0" presId="urn:microsoft.com/office/officeart/2005/8/layout/hList1"/>
    <dgm:cxn modelId="{99269B43-6C6C-AE4E-B54A-7071420D8377}" type="presParOf" srcId="{E3902705-8B90-6741-A2AC-122781823E97}" destId="{9B8F2075-36A1-8444-A6A9-B9006B2A69FC}" srcOrd="0" destOrd="0" presId="urn:microsoft.com/office/officeart/2005/8/layout/hList1"/>
    <dgm:cxn modelId="{9E9277A9-04C4-BB49-A25C-A07814842FD9}" type="presParOf" srcId="{E3902705-8B90-6741-A2AC-122781823E97}" destId="{43F28A3F-606D-FB4B-8F37-74E61CCAD81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0F011-7FBE-40AF-88DB-DDF205CAF5DD}"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1402DB-2D50-43BD-9138-1D893A7968B6}">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Data Augmentation:</a:t>
          </a:r>
          <a:r>
            <a:rPr lang="en-US" sz="1600" b="0" i="0" dirty="0">
              <a:latin typeface="Times New Roman" panose="02020603050405020304" pitchFamily="18" charset="0"/>
              <a:cs typeface="Times New Roman" panose="02020603050405020304" pitchFamily="18" charset="0"/>
            </a:rPr>
            <a:t> Explore techniques for increasing the size and variety of the dataset to improve the model's generalizability.</a:t>
          </a:r>
          <a:endParaRPr lang="en-US" sz="1600" dirty="0">
            <a:latin typeface="Times New Roman" panose="02020603050405020304" pitchFamily="18" charset="0"/>
            <a:cs typeface="Times New Roman" panose="02020603050405020304" pitchFamily="18" charset="0"/>
          </a:endParaRPr>
        </a:p>
      </dgm:t>
    </dgm:pt>
    <dgm:pt modelId="{F829238B-CA17-4E78-81E6-A135B133712B}" type="parTrans" cxnId="{27528383-2156-4EA5-9A60-EE91E00295DC}">
      <dgm:prSet/>
      <dgm:spPr/>
      <dgm:t>
        <a:bodyPr/>
        <a:lstStyle/>
        <a:p>
          <a:endParaRPr lang="en-US"/>
        </a:p>
      </dgm:t>
    </dgm:pt>
    <dgm:pt modelId="{8CF7653B-73EA-4937-89B3-1AD877D424EE}" type="sibTrans" cxnId="{27528383-2156-4EA5-9A60-EE91E00295DC}">
      <dgm:prSet/>
      <dgm:spPr/>
      <dgm:t>
        <a:bodyPr/>
        <a:lstStyle/>
        <a:p>
          <a:pPr>
            <a:lnSpc>
              <a:spcPct val="100000"/>
            </a:lnSpc>
          </a:pPr>
          <a:endParaRPr lang="en-US"/>
        </a:p>
      </dgm:t>
    </dgm:pt>
    <dgm:pt modelId="{1BB6C215-1E01-4751-BD02-FA24A50C0F3F}">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Feature Exploration:</a:t>
          </a:r>
          <a:r>
            <a:rPr lang="en-US" sz="1600" b="0" i="0" dirty="0">
              <a:latin typeface="Times New Roman" panose="02020603050405020304" pitchFamily="18" charset="0"/>
              <a:cs typeface="Times New Roman" panose="02020603050405020304" pitchFamily="18" charset="0"/>
            </a:rPr>
            <a:t> Further investigate additional or alternative feature engineering methods to uncover more significant predictors.</a:t>
          </a:r>
          <a:endParaRPr lang="en-US" sz="1600" dirty="0">
            <a:latin typeface="Times New Roman" panose="02020603050405020304" pitchFamily="18" charset="0"/>
            <a:cs typeface="Times New Roman" panose="02020603050405020304" pitchFamily="18" charset="0"/>
          </a:endParaRPr>
        </a:p>
      </dgm:t>
    </dgm:pt>
    <dgm:pt modelId="{65664DB6-7458-41E0-8BEB-403B09FD5C45}" type="parTrans" cxnId="{54D95AF8-F1E0-4FD4-BE8D-03BDDAB5677E}">
      <dgm:prSet/>
      <dgm:spPr/>
      <dgm:t>
        <a:bodyPr/>
        <a:lstStyle/>
        <a:p>
          <a:endParaRPr lang="en-US"/>
        </a:p>
      </dgm:t>
    </dgm:pt>
    <dgm:pt modelId="{6A281F34-E0ED-4DE6-BF7A-9FAE99CED687}" type="sibTrans" cxnId="{54D95AF8-F1E0-4FD4-BE8D-03BDDAB5677E}">
      <dgm:prSet/>
      <dgm:spPr/>
      <dgm:t>
        <a:bodyPr/>
        <a:lstStyle/>
        <a:p>
          <a:pPr>
            <a:lnSpc>
              <a:spcPct val="100000"/>
            </a:lnSpc>
          </a:pPr>
          <a:endParaRPr lang="en-US"/>
        </a:p>
      </dgm:t>
    </dgm:pt>
    <dgm:pt modelId="{9C7045E7-721B-40FC-AD1E-5057ACD0F3A6}">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Deployment Strategy:</a:t>
          </a:r>
          <a:r>
            <a:rPr lang="en-US" sz="1600" b="0" i="0" dirty="0">
              <a:latin typeface="Times New Roman" panose="02020603050405020304" pitchFamily="18" charset="0"/>
              <a:cs typeface="Times New Roman" panose="02020603050405020304" pitchFamily="18" charset="0"/>
            </a:rPr>
            <a:t> Plan for a robust deployment strategy that includes model monitoring and updating to maintain performance over time.</a:t>
          </a:r>
          <a:endParaRPr lang="en-US" sz="1600" dirty="0">
            <a:latin typeface="Times New Roman" panose="02020603050405020304" pitchFamily="18" charset="0"/>
            <a:cs typeface="Times New Roman" panose="02020603050405020304" pitchFamily="18" charset="0"/>
          </a:endParaRPr>
        </a:p>
      </dgm:t>
    </dgm:pt>
    <dgm:pt modelId="{1DEC78C3-74F4-48F7-8CE2-EA672016022F}" type="parTrans" cxnId="{D1F0FA52-8DE3-40E1-8380-249C79F6DFAF}">
      <dgm:prSet/>
      <dgm:spPr/>
      <dgm:t>
        <a:bodyPr/>
        <a:lstStyle/>
        <a:p>
          <a:endParaRPr lang="en-US"/>
        </a:p>
      </dgm:t>
    </dgm:pt>
    <dgm:pt modelId="{D1DD6DEE-24E3-4C86-9B70-D4C4EB2C2159}" type="sibTrans" cxnId="{D1F0FA52-8DE3-40E1-8380-249C79F6DFAF}">
      <dgm:prSet/>
      <dgm:spPr/>
      <dgm:t>
        <a:bodyPr/>
        <a:lstStyle/>
        <a:p>
          <a:endParaRPr lang="en-US"/>
        </a:p>
      </dgm:t>
    </dgm:pt>
    <dgm:pt modelId="{C77912B1-F345-4A7A-BAF2-629077086DD3}" type="pres">
      <dgm:prSet presAssocID="{EE10F011-7FBE-40AF-88DB-DDF205CAF5DD}" presName="root" presStyleCnt="0">
        <dgm:presLayoutVars>
          <dgm:dir/>
          <dgm:resizeHandles val="exact"/>
        </dgm:presLayoutVars>
      </dgm:prSet>
      <dgm:spPr/>
    </dgm:pt>
    <dgm:pt modelId="{41C914EB-C996-42C0-9060-2E45FE42DA4A}" type="pres">
      <dgm:prSet presAssocID="{EE10F011-7FBE-40AF-88DB-DDF205CAF5DD}" presName="container" presStyleCnt="0">
        <dgm:presLayoutVars>
          <dgm:dir/>
          <dgm:resizeHandles val="exact"/>
        </dgm:presLayoutVars>
      </dgm:prSet>
      <dgm:spPr/>
    </dgm:pt>
    <dgm:pt modelId="{84CDA076-2693-411A-9EE0-7B0B504B7CE7}" type="pres">
      <dgm:prSet presAssocID="{C31402DB-2D50-43BD-9138-1D893A7968B6}" presName="compNode" presStyleCnt="0"/>
      <dgm:spPr/>
    </dgm:pt>
    <dgm:pt modelId="{1C5BC55D-B620-441A-985E-DAF4FEC7C13E}" type="pres">
      <dgm:prSet presAssocID="{C31402DB-2D50-43BD-9138-1D893A7968B6}" presName="iconBgRect" presStyleLbl="bgShp" presStyleIdx="0" presStyleCnt="3"/>
      <dgm:spPr/>
    </dgm:pt>
    <dgm:pt modelId="{CB6F43C9-2EDA-4CCB-A7A4-8F2AA5E07D81}" type="pres">
      <dgm:prSet presAssocID="{C31402DB-2D50-43BD-9138-1D893A7968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2F5E546-74E2-486D-BA9E-A5EE74B72DE3}" type="pres">
      <dgm:prSet presAssocID="{C31402DB-2D50-43BD-9138-1D893A7968B6}" presName="spaceRect" presStyleCnt="0"/>
      <dgm:spPr/>
    </dgm:pt>
    <dgm:pt modelId="{E7DD3BB2-64ED-4B31-91C3-FD9707310E7E}" type="pres">
      <dgm:prSet presAssocID="{C31402DB-2D50-43BD-9138-1D893A7968B6}" presName="textRect" presStyleLbl="revTx" presStyleIdx="0" presStyleCnt="3" custScaleY="153240">
        <dgm:presLayoutVars>
          <dgm:chMax val="1"/>
          <dgm:chPref val="1"/>
        </dgm:presLayoutVars>
      </dgm:prSet>
      <dgm:spPr/>
    </dgm:pt>
    <dgm:pt modelId="{470E8E23-3E3E-4229-B5FA-CA7DFAD4CF79}" type="pres">
      <dgm:prSet presAssocID="{8CF7653B-73EA-4937-89B3-1AD877D424EE}" presName="sibTrans" presStyleLbl="sibTrans2D1" presStyleIdx="0" presStyleCnt="0"/>
      <dgm:spPr/>
    </dgm:pt>
    <dgm:pt modelId="{C0FF0513-585B-43C2-9572-ADD1EC8EEDEF}" type="pres">
      <dgm:prSet presAssocID="{1BB6C215-1E01-4751-BD02-FA24A50C0F3F}" presName="compNode" presStyleCnt="0"/>
      <dgm:spPr/>
    </dgm:pt>
    <dgm:pt modelId="{28E8D668-EDF7-4860-8A48-792A3917339B}" type="pres">
      <dgm:prSet presAssocID="{1BB6C215-1E01-4751-BD02-FA24A50C0F3F}" presName="iconBgRect" presStyleLbl="bgShp" presStyleIdx="1" presStyleCnt="3"/>
      <dgm:spPr/>
    </dgm:pt>
    <dgm:pt modelId="{4CBD8A5A-7B8F-474A-81B8-3F4B25F96FAC}" type="pres">
      <dgm:prSet presAssocID="{1BB6C215-1E01-4751-BD02-FA24A50C0F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D78A129-B0E6-43E4-992E-0E0159F787D8}" type="pres">
      <dgm:prSet presAssocID="{1BB6C215-1E01-4751-BD02-FA24A50C0F3F}" presName="spaceRect" presStyleCnt="0"/>
      <dgm:spPr/>
    </dgm:pt>
    <dgm:pt modelId="{95780EDC-3E42-4F0C-9CF6-32E8352A44DB}" type="pres">
      <dgm:prSet presAssocID="{1BB6C215-1E01-4751-BD02-FA24A50C0F3F}" presName="textRect" presStyleLbl="revTx" presStyleIdx="1" presStyleCnt="3" custScaleY="152634" custLinFactNeighborX="-489" custLinFactNeighborY="850">
        <dgm:presLayoutVars>
          <dgm:chMax val="1"/>
          <dgm:chPref val="1"/>
        </dgm:presLayoutVars>
      </dgm:prSet>
      <dgm:spPr/>
    </dgm:pt>
    <dgm:pt modelId="{96A1FFE9-1D32-422D-9453-43C36E99AA80}" type="pres">
      <dgm:prSet presAssocID="{6A281F34-E0ED-4DE6-BF7A-9FAE99CED687}" presName="sibTrans" presStyleLbl="sibTrans2D1" presStyleIdx="0" presStyleCnt="0"/>
      <dgm:spPr/>
    </dgm:pt>
    <dgm:pt modelId="{792F1E2D-475F-4BDE-8736-0CDF7E2327B7}" type="pres">
      <dgm:prSet presAssocID="{9C7045E7-721B-40FC-AD1E-5057ACD0F3A6}" presName="compNode" presStyleCnt="0"/>
      <dgm:spPr/>
    </dgm:pt>
    <dgm:pt modelId="{FB45BF6E-C64D-4BD3-BEB3-8D92F9C39B5C}" type="pres">
      <dgm:prSet presAssocID="{9C7045E7-721B-40FC-AD1E-5057ACD0F3A6}" presName="iconBgRect" presStyleLbl="bgShp" presStyleIdx="2" presStyleCnt="3"/>
      <dgm:spPr/>
    </dgm:pt>
    <dgm:pt modelId="{00DEDE9E-088D-465B-819D-57E7C33942C0}" type="pres">
      <dgm:prSet presAssocID="{9C7045E7-721B-40FC-AD1E-5057ACD0F3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A8B97D2-D6DB-4A17-88F4-2901AF8C2F51}" type="pres">
      <dgm:prSet presAssocID="{9C7045E7-721B-40FC-AD1E-5057ACD0F3A6}" presName="spaceRect" presStyleCnt="0"/>
      <dgm:spPr/>
    </dgm:pt>
    <dgm:pt modelId="{2E402719-3199-4DB4-878B-48370D032D88}" type="pres">
      <dgm:prSet presAssocID="{9C7045E7-721B-40FC-AD1E-5057ACD0F3A6}" presName="textRect" presStyleLbl="revTx" presStyleIdx="2" presStyleCnt="3" custScaleY="172810" custLinFactNeighborX="1467" custLinFactNeighborY="9207">
        <dgm:presLayoutVars>
          <dgm:chMax val="1"/>
          <dgm:chPref val="1"/>
        </dgm:presLayoutVars>
      </dgm:prSet>
      <dgm:spPr/>
    </dgm:pt>
  </dgm:ptLst>
  <dgm:cxnLst>
    <dgm:cxn modelId="{7F6FBE02-CD2E-B049-9957-898FDE176579}" type="presOf" srcId="{6A281F34-E0ED-4DE6-BF7A-9FAE99CED687}" destId="{96A1FFE9-1D32-422D-9453-43C36E99AA80}" srcOrd="0" destOrd="0" presId="urn:microsoft.com/office/officeart/2018/2/layout/IconCircleList"/>
    <dgm:cxn modelId="{209D7D03-B0FB-DC4B-A51C-FD258071DBF9}" type="presOf" srcId="{EE10F011-7FBE-40AF-88DB-DDF205CAF5DD}" destId="{C77912B1-F345-4A7A-BAF2-629077086DD3}" srcOrd="0" destOrd="0" presId="urn:microsoft.com/office/officeart/2018/2/layout/IconCircleList"/>
    <dgm:cxn modelId="{9010091F-9C8E-B74D-97F3-6527B4D8AB1F}" type="presOf" srcId="{9C7045E7-721B-40FC-AD1E-5057ACD0F3A6}" destId="{2E402719-3199-4DB4-878B-48370D032D88}" srcOrd="0" destOrd="0" presId="urn:microsoft.com/office/officeart/2018/2/layout/IconCircleList"/>
    <dgm:cxn modelId="{8AC23D30-E323-6642-8F9C-28FDD8B6096A}" type="presOf" srcId="{8CF7653B-73EA-4937-89B3-1AD877D424EE}" destId="{470E8E23-3E3E-4229-B5FA-CA7DFAD4CF79}" srcOrd="0" destOrd="0" presId="urn:microsoft.com/office/officeart/2018/2/layout/IconCircleList"/>
    <dgm:cxn modelId="{D1F0FA52-8DE3-40E1-8380-249C79F6DFAF}" srcId="{EE10F011-7FBE-40AF-88DB-DDF205CAF5DD}" destId="{9C7045E7-721B-40FC-AD1E-5057ACD0F3A6}" srcOrd="2" destOrd="0" parTransId="{1DEC78C3-74F4-48F7-8CE2-EA672016022F}" sibTransId="{D1DD6DEE-24E3-4C86-9B70-D4C4EB2C2159}"/>
    <dgm:cxn modelId="{27528383-2156-4EA5-9A60-EE91E00295DC}" srcId="{EE10F011-7FBE-40AF-88DB-DDF205CAF5DD}" destId="{C31402DB-2D50-43BD-9138-1D893A7968B6}" srcOrd="0" destOrd="0" parTransId="{F829238B-CA17-4E78-81E6-A135B133712B}" sibTransId="{8CF7653B-73EA-4937-89B3-1AD877D424EE}"/>
    <dgm:cxn modelId="{657BDFA1-AD4E-EF47-BFA7-764FA62855C3}" type="presOf" srcId="{1BB6C215-1E01-4751-BD02-FA24A50C0F3F}" destId="{95780EDC-3E42-4F0C-9CF6-32E8352A44DB}" srcOrd="0" destOrd="0" presId="urn:microsoft.com/office/officeart/2018/2/layout/IconCircleList"/>
    <dgm:cxn modelId="{1EF309B8-59C7-A94A-ABD8-AFF84C179246}" type="presOf" srcId="{C31402DB-2D50-43BD-9138-1D893A7968B6}" destId="{E7DD3BB2-64ED-4B31-91C3-FD9707310E7E}" srcOrd="0" destOrd="0" presId="urn:microsoft.com/office/officeart/2018/2/layout/IconCircleList"/>
    <dgm:cxn modelId="{54D95AF8-F1E0-4FD4-BE8D-03BDDAB5677E}" srcId="{EE10F011-7FBE-40AF-88DB-DDF205CAF5DD}" destId="{1BB6C215-1E01-4751-BD02-FA24A50C0F3F}" srcOrd="1" destOrd="0" parTransId="{65664DB6-7458-41E0-8BEB-403B09FD5C45}" sibTransId="{6A281F34-E0ED-4DE6-BF7A-9FAE99CED687}"/>
    <dgm:cxn modelId="{50BD5EEA-7896-B742-BBCC-BBD8F72C5D8F}" type="presParOf" srcId="{C77912B1-F345-4A7A-BAF2-629077086DD3}" destId="{41C914EB-C996-42C0-9060-2E45FE42DA4A}" srcOrd="0" destOrd="0" presId="urn:microsoft.com/office/officeart/2018/2/layout/IconCircleList"/>
    <dgm:cxn modelId="{BBDD4CA5-3691-F649-8AE4-03EB0E5A9C57}" type="presParOf" srcId="{41C914EB-C996-42C0-9060-2E45FE42DA4A}" destId="{84CDA076-2693-411A-9EE0-7B0B504B7CE7}" srcOrd="0" destOrd="0" presId="urn:microsoft.com/office/officeart/2018/2/layout/IconCircleList"/>
    <dgm:cxn modelId="{EC6696F1-7E94-2E4E-80DA-438A38528DF2}" type="presParOf" srcId="{84CDA076-2693-411A-9EE0-7B0B504B7CE7}" destId="{1C5BC55D-B620-441A-985E-DAF4FEC7C13E}" srcOrd="0" destOrd="0" presId="urn:microsoft.com/office/officeart/2018/2/layout/IconCircleList"/>
    <dgm:cxn modelId="{4E82E92B-1414-D34B-811C-E718560E2572}" type="presParOf" srcId="{84CDA076-2693-411A-9EE0-7B0B504B7CE7}" destId="{CB6F43C9-2EDA-4CCB-A7A4-8F2AA5E07D81}" srcOrd="1" destOrd="0" presId="urn:microsoft.com/office/officeart/2018/2/layout/IconCircleList"/>
    <dgm:cxn modelId="{516073D0-2EBD-0F4A-87B6-AA83F055876A}" type="presParOf" srcId="{84CDA076-2693-411A-9EE0-7B0B504B7CE7}" destId="{C2F5E546-74E2-486D-BA9E-A5EE74B72DE3}" srcOrd="2" destOrd="0" presId="urn:microsoft.com/office/officeart/2018/2/layout/IconCircleList"/>
    <dgm:cxn modelId="{175C8D19-B88A-6946-A4BA-33C099425FD1}" type="presParOf" srcId="{84CDA076-2693-411A-9EE0-7B0B504B7CE7}" destId="{E7DD3BB2-64ED-4B31-91C3-FD9707310E7E}" srcOrd="3" destOrd="0" presId="urn:microsoft.com/office/officeart/2018/2/layout/IconCircleList"/>
    <dgm:cxn modelId="{5B7F6FF9-406C-1D40-B7EC-CDDF16C1A377}" type="presParOf" srcId="{41C914EB-C996-42C0-9060-2E45FE42DA4A}" destId="{470E8E23-3E3E-4229-B5FA-CA7DFAD4CF79}" srcOrd="1" destOrd="0" presId="urn:microsoft.com/office/officeart/2018/2/layout/IconCircleList"/>
    <dgm:cxn modelId="{2275C0DD-B370-E943-8317-F1FC724F3988}" type="presParOf" srcId="{41C914EB-C996-42C0-9060-2E45FE42DA4A}" destId="{C0FF0513-585B-43C2-9572-ADD1EC8EEDEF}" srcOrd="2" destOrd="0" presId="urn:microsoft.com/office/officeart/2018/2/layout/IconCircleList"/>
    <dgm:cxn modelId="{AA9E3253-33C2-994B-930D-CBD641F5F76E}" type="presParOf" srcId="{C0FF0513-585B-43C2-9572-ADD1EC8EEDEF}" destId="{28E8D668-EDF7-4860-8A48-792A3917339B}" srcOrd="0" destOrd="0" presId="urn:microsoft.com/office/officeart/2018/2/layout/IconCircleList"/>
    <dgm:cxn modelId="{78E4B0CF-C217-9A47-AA79-5C9C2F0476D8}" type="presParOf" srcId="{C0FF0513-585B-43C2-9572-ADD1EC8EEDEF}" destId="{4CBD8A5A-7B8F-474A-81B8-3F4B25F96FAC}" srcOrd="1" destOrd="0" presId="urn:microsoft.com/office/officeart/2018/2/layout/IconCircleList"/>
    <dgm:cxn modelId="{38310A2C-2657-6041-8FA6-B7D2D99462C0}" type="presParOf" srcId="{C0FF0513-585B-43C2-9572-ADD1EC8EEDEF}" destId="{BD78A129-B0E6-43E4-992E-0E0159F787D8}" srcOrd="2" destOrd="0" presId="urn:microsoft.com/office/officeart/2018/2/layout/IconCircleList"/>
    <dgm:cxn modelId="{5D852AC9-9EFD-7E43-A7B8-EE3933E227EB}" type="presParOf" srcId="{C0FF0513-585B-43C2-9572-ADD1EC8EEDEF}" destId="{95780EDC-3E42-4F0C-9CF6-32E8352A44DB}" srcOrd="3" destOrd="0" presId="urn:microsoft.com/office/officeart/2018/2/layout/IconCircleList"/>
    <dgm:cxn modelId="{FCCA9698-D0FA-984C-A545-CE5B73C16151}" type="presParOf" srcId="{41C914EB-C996-42C0-9060-2E45FE42DA4A}" destId="{96A1FFE9-1D32-422D-9453-43C36E99AA80}" srcOrd="3" destOrd="0" presId="urn:microsoft.com/office/officeart/2018/2/layout/IconCircleList"/>
    <dgm:cxn modelId="{4EB8F12C-2799-744E-B713-753E8404BB2E}" type="presParOf" srcId="{41C914EB-C996-42C0-9060-2E45FE42DA4A}" destId="{792F1E2D-475F-4BDE-8736-0CDF7E2327B7}" srcOrd="4" destOrd="0" presId="urn:microsoft.com/office/officeart/2018/2/layout/IconCircleList"/>
    <dgm:cxn modelId="{C9469035-536F-E342-88D1-7029389C7668}" type="presParOf" srcId="{792F1E2D-475F-4BDE-8736-0CDF7E2327B7}" destId="{FB45BF6E-C64D-4BD3-BEB3-8D92F9C39B5C}" srcOrd="0" destOrd="0" presId="urn:microsoft.com/office/officeart/2018/2/layout/IconCircleList"/>
    <dgm:cxn modelId="{BC6C2A48-C7A1-954C-A684-AA4515CC0FCC}" type="presParOf" srcId="{792F1E2D-475F-4BDE-8736-0CDF7E2327B7}" destId="{00DEDE9E-088D-465B-819D-57E7C33942C0}" srcOrd="1" destOrd="0" presId="urn:microsoft.com/office/officeart/2018/2/layout/IconCircleList"/>
    <dgm:cxn modelId="{A1CB2767-6BE6-5A44-83C3-E3084764CE9A}" type="presParOf" srcId="{792F1E2D-475F-4BDE-8736-0CDF7E2327B7}" destId="{9A8B97D2-D6DB-4A17-88F4-2901AF8C2F51}" srcOrd="2" destOrd="0" presId="urn:microsoft.com/office/officeart/2018/2/layout/IconCircleList"/>
    <dgm:cxn modelId="{8E231952-721E-C44D-9329-4331F168C803}" type="presParOf" srcId="{792F1E2D-475F-4BDE-8736-0CDF7E2327B7}" destId="{2E402719-3199-4DB4-878B-48370D032D8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64C5F-4F48-BE4C-8E1E-0E133DEAD28D}">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877339"/>
        <a:ext cx="33687" cy="6737"/>
      </dsp:txXfrm>
    </dsp:sp>
    <dsp:sp modelId="{269A74CB-9956-5847-821F-54EE6C969657}">
      <dsp:nvSpPr>
        <dsp:cNvPr id="0" name=""/>
        <dsp:cNvSpPr/>
      </dsp:nvSpPr>
      <dsp:spPr>
        <a:xfrm>
          <a:off x="396080"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Data Source:</a:t>
          </a:r>
          <a:r>
            <a:rPr lang="en-US" sz="1600" b="0" i="0" kern="1200" dirty="0"/>
            <a:t> </a:t>
          </a:r>
          <a:r>
            <a:rPr lang="en-US" sz="1600" b="0" i="0" kern="1200" dirty="0">
              <a:latin typeface="Sitka Display Semibold" pitchFamily="2" charset="0"/>
            </a:rPr>
            <a:t>Dataset acquired from Kaggle, a platform for predictive modeling and analytics competitions. All the values were collected during medical examination.</a:t>
          </a:r>
          <a:endParaRPr lang="en-US" sz="1600" kern="1200" dirty="0">
            <a:latin typeface="Sitka Display Semibold" pitchFamily="2" charset="0"/>
          </a:endParaRPr>
        </a:p>
      </dsp:txBody>
      <dsp:txXfrm>
        <a:off x="396080" y="1893"/>
        <a:ext cx="2929383" cy="1757630"/>
      </dsp:txXfrm>
    </dsp:sp>
    <dsp:sp modelId="{5B323D23-2BB1-F64E-9D7F-C53EF28EBFF0}">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877339"/>
        <a:ext cx="33687" cy="6737"/>
      </dsp:txXfrm>
    </dsp:sp>
    <dsp:sp modelId="{C011CC7A-463D-6148-8129-D39D9D749647}">
      <dsp:nvSpPr>
        <dsp:cNvPr id="0" name=""/>
        <dsp:cNvSpPr/>
      </dsp:nvSpPr>
      <dsp:spPr>
        <a:xfrm>
          <a:off x="3999222"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Dataset Overview:</a:t>
          </a:r>
          <a:r>
            <a:rPr lang="en-US" sz="1600" b="0" i="0" kern="1200" dirty="0"/>
            <a:t> </a:t>
          </a:r>
          <a:r>
            <a:rPr lang="en-US" sz="1600" b="0" i="0" kern="1200" dirty="0">
              <a:latin typeface="Sitka Display Semibold" pitchFamily="2" charset="0"/>
            </a:rPr>
            <a:t>Cardiovascular Disease dataset includes clinical and physical parameters of patients.</a:t>
          </a:r>
          <a:endParaRPr lang="en-US" sz="1600" kern="1200" dirty="0">
            <a:latin typeface="Sitka Display Semibold" pitchFamily="2" charset="0"/>
          </a:endParaRPr>
        </a:p>
      </dsp:txBody>
      <dsp:txXfrm>
        <a:off x="3999222" y="1893"/>
        <a:ext cx="2929383" cy="1757630"/>
      </dsp:txXfrm>
    </dsp:sp>
    <dsp:sp modelId="{3B830905-38E8-FD4B-B9AB-D70855A60B60}">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2971" y="2075933"/>
        <a:ext cx="361885" cy="6737"/>
      </dsp:txXfrm>
    </dsp:sp>
    <dsp:sp modelId="{3742FE02-7E82-CA4A-8924-33325ED38BBC}">
      <dsp:nvSpPr>
        <dsp:cNvPr id="0" name=""/>
        <dsp:cNvSpPr/>
      </dsp:nvSpPr>
      <dsp:spPr>
        <a:xfrm>
          <a:off x="7602364"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Inputs Variables:</a:t>
          </a:r>
          <a:r>
            <a:rPr lang="en-US" sz="1600" b="0" i="0" kern="1200" dirty="0"/>
            <a:t> </a:t>
          </a:r>
          <a:r>
            <a:rPr lang="en-US" sz="1600" b="0" i="0" kern="1200" dirty="0">
              <a:latin typeface="Sitka Display Semibold" pitchFamily="2" charset="0"/>
            </a:rPr>
            <a:t>Age, blood pressure, cholesterol levels, glucose levels, heart rate, and more.</a:t>
          </a:r>
          <a:endParaRPr lang="en-US" sz="1600" kern="1200" dirty="0">
            <a:latin typeface="Sitka Display Semibold" pitchFamily="2" charset="0"/>
          </a:endParaRPr>
        </a:p>
      </dsp:txBody>
      <dsp:txXfrm>
        <a:off x="7602364" y="1893"/>
        <a:ext cx="2929383" cy="1757630"/>
      </dsp:txXfrm>
    </dsp:sp>
    <dsp:sp modelId="{F5B1A9EB-91AF-6E43-BCAF-412C7958F7D4}">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3308728"/>
        <a:ext cx="33687" cy="6737"/>
      </dsp:txXfrm>
    </dsp:sp>
    <dsp:sp modelId="{90B63097-86FB-9C43-A34E-035CC7ABE241}">
      <dsp:nvSpPr>
        <dsp:cNvPr id="0" name=""/>
        <dsp:cNvSpPr/>
      </dsp:nvSpPr>
      <dsp:spPr>
        <a:xfrm>
          <a:off x="396080" y="2433281"/>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Output Variable:</a:t>
          </a:r>
          <a:r>
            <a:rPr lang="en-US" sz="1600" b="0" i="0" kern="1200" dirty="0"/>
            <a:t> </a:t>
          </a:r>
          <a:r>
            <a:rPr lang="en-US" sz="1600" b="0" i="0" kern="1200" dirty="0">
              <a:latin typeface="Sitka Display Semibold" pitchFamily="2" charset="0"/>
            </a:rPr>
            <a:t>Presence or absence of cardiovascular disease.</a:t>
          </a:r>
          <a:endParaRPr lang="en-US" sz="1600" kern="1200" dirty="0">
            <a:latin typeface="Sitka Display Semibold" pitchFamily="2" charset="0"/>
          </a:endParaRPr>
        </a:p>
      </dsp:txBody>
      <dsp:txXfrm>
        <a:off x="396080" y="2433281"/>
        <a:ext cx="2929383" cy="1757630"/>
      </dsp:txXfrm>
    </dsp:sp>
    <dsp:sp modelId="{2976B1E1-D94C-D848-A936-8BFA3C0051EB}">
      <dsp:nvSpPr>
        <dsp:cNvPr id="0" name=""/>
        <dsp:cNvSpPr/>
      </dsp:nvSpPr>
      <dsp:spPr>
        <a:xfrm>
          <a:off x="3999222" y="2433281"/>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Purpose of Analysis:</a:t>
          </a:r>
          <a:r>
            <a:rPr lang="en-US" sz="1600" b="0" i="0" kern="1200" dirty="0"/>
            <a:t> </a:t>
          </a:r>
          <a:r>
            <a:rPr lang="en-US" sz="1600" b="0" i="0" kern="1200" dirty="0">
              <a:latin typeface="Sitka Display Semibold" pitchFamily="2" charset="0"/>
            </a:rPr>
            <a:t>To predict the likelihood of a patient having cardiovascular disease using machine learning models.</a:t>
          </a:r>
          <a:endParaRPr lang="en-US" sz="1600" kern="1200" dirty="0">
            <a:latin typeface="Sitka Display Semibold" pitchFamily="2" charset="0"/>
          </a:endParaRPr>
        </a:p>
      </dsp:txBody>
      <dsp:txXfrm>
        <a:off x="3999222" y="2433281"/>
        <a:ext cx="2929383" cy="1757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5C372-4026-4A47-89EF-7E85BA20D6D4}">
      <dsp:nvSpPr>
        <dsp:cNvPr id="0" name=""/>
        <dsp:cNvSpPr/>
      </dsp:nvSpPr>
      <dsp:spPr>
        <a:xfrm>
          <a:off x="5273" y="598047"/>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C01C9-CC58-4ADA-8FE9-1919E6029395}">
      <dsp:nvSpPr>
        <dsp:cNvPr id="0" name=""/>
        <dsp:cNvSpPr/>
      </dsp:nvSpPr>
      <dsp:spPr>
        <a:xfrm>
          <a:off x="5273" y="1397265"/>
          <a:ext cx="1915312" cy="35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dirty="0">
              <a:latin typeface="Times New Roman" panose="02020603050405020304" pitchFamily="18" charset="0"/>
              <a:cs typeface="Times New Roman" panose="02020603050405020304" pitchFamily="18" charset="0"/>
            </a:rPr>
            <a:t>Imputation Strategy:</a:t>
          </a:r>
          <a:endParaRPr lang="en-US" sz="1400" kern="1200" dirty="0">
            <a:latin typeface="Times New Roman" panose="02020603050405020304" pitchFamily="18" charset="0"/>
            <a:cs typeface="Times New Roman" panose="02020603050405020304" pitchFamily="18" charset="0"/>
          </a:endParaRPr>
        </a:p>
      </dsp:txBody>
      <dsp:txXfrm>
        <a:off x="5273" y="1397265"/>
        <a:ext cx="1915312" cy="359121"/>
      </dsp:txXfrm>
    </dsp:sp>
    <dsp:sp modelId="{419EDBD9-8334-4901-AE4C-B19925721E12}">
      <dsp:nvSpPr>
        <dsp:cNvPr id="0" name=""/>
        <dsp:cNvSpPr/>
      </dsp:nvSpPr>
      <dsp:spPr>
        <a:xfrm>
          <a:off x="5273" y="1816320"/>
          <a:ext cx="1915312" cy="177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latin typeface="Times New Roman" panose="02020603050405020304" pitchFamily="18" charset="0"/>
              <a:cs typeface="Times New Roman" panose="02020603050405020304" pitchFamily="18" charset="0"/>
            </a:rPr>
            <a:t>Even with minimal missing values, imputation ensures dataset integrity.</a:t>
          </a:r>
          <a:endParaRPr lang="en-US" sz="1400" kern="1200" dirty="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a:latin typeface="Times New Roman" panose="02020603050405020304" pitchFamily="18" charset="0"/>
              <a:cs typeface="Times New Roman" panose="02020603050405020304" pitchFamily="18" charset="0"/>
            </a:rPr>
            <a:t>Mean imputation was chosen for its simplicity and effectiveness in maintaining the distribution of variables.</a:t>
          </a:r>
          <a:endParaRPr lang="en-US" sz="1400" kern="1200" dirty="0">
            <a:latin typeface="Times New Roman" panose="02020603050405020304" pitchFamily="18" charset="0"/>
            <a:cs typeface="Times New Roman" panose="02020603050405020304" pitchFamily="18" charset="0"/>
          </a:endParaRPr>
        </a:p>
      </dsp:txBody>
      <dsp:txXfrm>
        <a:off x="5273" y="1816320"/>
        <a:ext cx="1915312" cy="1778436"/>
      </dsp:txXfrm>
    </dsp:sp>
    <dsp:sp modelId="{6E70D6FF-BA45-4A52-959F-01CFF5F87149}">
      <dsp:nvSpPr>
        <dsp:cNvPr id="0" name=""/>
        <dsp:cNvSpPr/>
      </dsp:nvSpPr>
      <dsp:spPr>
        <a:xfrm>
          <a:off x="2255766" y="598047"/>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8FBA2C-BA13-4972-899A-221CC028A30B}">
      <dsp:nvSpPr>
        <dsp:cNvPr id="0" name=""/>
        <dsp:cNvSpPr/>
      </dsp:nvSpPr>
      <dsp:spPr>
        <a:xfrm>
          <a:off x="2255766" y="1397265"/>
          <a:ext cx="1915312" cy="35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Outlier Treatment:</a:t>
          </a:r>
          <a:endParaRPr lang="en-US" sz="1400" kern="1200">
            <a:latin typeface="Times New Roman" panose="02020603050405020304" pitchFamily="18" charset="0"/>
            <a:cs typeface="Times New Roman" panose="02020603050405020304" pitchFamily="18" charset="0"/>
          </a:endParaRPr>
        </a:p>
      </dsp:txBody>
      <dsp:txXfrm>
        <a:off x="2255766" y="1397265"/>
        <a:ext cx="1915312" cy="359121"/>
      </dsp:txXfrm>
    </dsp:sp>
    <dsp:sp modelId="{AD0DFC9A-84B0-4E6F-99E8-B2F15A4A976E}">
      <dsp:nvSpPr>
        <dsp:cNvPr id="0" name=""/>
        <dsp:cNvSpPr/>
      </dsp:nvSpPr>
      <dsp:spPr>
        <a:xfrm>
          <a:off x="2255766" y="1816320"/>
          <a:ext cx="1915312" cy="177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A significant number of rows (14,300) identified as outliers were removed.</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This step minimizes skewness and improves model performance.</a:t>
          </a:r>
          <a:endParaRPr lang="en-US" sz="1400" kern="1200" dirty="0">
            <a:latin typeface="Times New Roman" panose="02020603050405020304" pitchFamily="18" charset="0"/>
            <a:cs typeface="Times New Roman" panose="02020603050405020304" pitchFamily="18" charset="0"/>
          </a:endParaRPr>
        </a:p>
      </dsp:txBody>
      <dsp:txXfrm>
        <a:off x="2255766" y="1816320"/>
        <a:ext cx="1915312" cy="1778436"/>
      </dsp:txXfrm>
    </dsp:sp>
    <dsp:sp modelId="{06054144-88C7-4594-8E01-F3BBDC1E3E5C}">
      <dsp:nvSpPr>
        <dsp:cNvPr id="0" name=""/>
        <dsp:cNvSpPr/>
      </dsp:nvSpPr>
      <dsp:spPr>
        <a:xfrm>
          <a:off x="4506258" y="598047"/>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9867A-A192-4CDB-BFA0-6384952620BE}">
      <dsp:nvSpPr>
        <dsp:cNvPr id="0" name=""/>
        <dsp:cNvSpPr/>
      </dsp:nvSpPr>
      <dsp:spPr>
        <a:xfrm>
          <a:off x="4506258" y="1397265"/>
          <a:ext cx="1915312" cy="35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Feature Scaling:</a:t>
          </a:r>
          <a:endParaRPr lang="en-US" sz="1400" kern="1200">
            <a:latin typeface="Times New Roman" panose="02020603050405020304" pitchFamily="18" charset="0"/>
            <a:cs typeface="Times New Roman" panose="02020603050405020304" pitchFamily="18" charset="0"/>
          </a:endParaRPr>
        </a:p>
      </dsp:txBody>
      <dsp:txXfrm>
        <a:off x="4506258" y="1397265"/>
        <a:ext cx="1915312" cy="359121"/>
      </dsp:txXfrm>
    </dsp:sp>
    <dsp:sp modelId="{1A0315E7-5809-4E71-81E8-BA80C31EF4C6}">
      <dsp:nvSpPr>
        <dsp:cNvPr id="0" name=""/>
        <dsp:cNvSpPr/>
      </dsp:nvSpPr>
      <dsp:spPr>
        <a:xfrm>
          <a:off x="4506258" y="1816320"/>
          <a:ext cx="1915312" cy="177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Standard Scaler applied to numerical columns to normalize data.</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Essential for models sensitive to the magnitude of data like SVM or k-nearest neighbors.</a:t>
          </a:r>
          <a:endParaRPr lang="en-US" sz="1400" kern="1200">
            <a:latin typeface="Times New Roman" panose="02020603050405020304" pitchFamily="18" charset="0"/>
            <a:cs typeface="Times New Roman" panose="02020603050405020304" pitchFamily="18" charset="0"/>
          </a:endParaRPr>
        </a:p>
      </dsp:txBody>
      <dsp:txXfrm>
        <a:off x="4506258" y="1816320"/>
        <a:ext cx="1915312" cy="1778436"/>
      </dsp:txXfrm>
    </dsp:sp>
    <dsp:sp modelId="{80B1029E-8510-46D7-8170-77AC7DE5B7BF}">
      <dsp:nvSpPr>
        <dsp:cNvPr id="0" name=""/>
        <dsp:cNvSpPr/>
      </dsp:nvSpPr>
      <dsp:spPr>
        <a:xfrm>
          <a:off x="6756750" y="563672"/>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F4AAE-C37D-415B-9A7D-6484DC51283A}">
      <dsp:nvSpPr>
        <dsp:cNvPr id="0" name=""/>
        <dsp:cNvSpPr/>
      </dsp:nvSpPr>
      <dsp:spPr>
        <a:xfrm>
          <a:off x="6756750" y="1365846"/>
          <a:ext cx="1915312" cy="35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Categorical Encoding:</a:t>
          </a:r>
          <a:endParaRPr lang="en-US" sz="1400" kern="1200">
            <a:latin typeface="Times New Roman" panose="02020603050405020304" pitchFamily="18" charset="0"/>
            <a:cs typeface="Times New Roman" panose="02020603050405020304" pitchFamily="18" charset="0"/>
          </a:endParaRPr>
        </a:p>
      </dsp:txBody>
      <dsp:txXfrm>
        <a:off x="6756750" y="1365846"/>
        <a:ext cx="1915312" cy="359121"/>
      </dsp:txXfrm>
    </dsp:sp>
    <dsp:sp modelId="{CD8F8295-73BD-402B-AFF3-B04627216889}">
      <dsp:nvSpPr>
        <dsp:cNvPr id="0" name=""/>
        <dsp:cNvSpPr/>
      </dsp:nvSpPr>
      <dsp:spPr>
        <a:xfrm>
          <a:off x="6756750" y="1786277"/>
          <a:ext cx="1915312" cy="184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Most frequent imputation applied to categorical variables to fill missing data.</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One-hot encoding transformed categorical variables into a machine-readable format, increasing model interpretability.</a:t>
          </a:r>
          <a:endParaRPr lang="en-US" sz="1400" kern="1200">
            <a:latin typeface="Times New Roman" panose="02020603050405020304" pitchFamily="18" charset="0"/>
            <a:cs typeface="Times New Roman" panose="02020603050405020304" pitchFamily="18" charset="0"/>
          </a:endParaRPr>
        </a:p>
      </dsp:txBody>
      <dsp:txXfrm>
        <a:off x="6756750" y="1786277"/>
        <a:ext cx="1915312" cy="1842854"/>
      </dsp:txXfrm>
    </dsp:sp>
    <dsp:sp modelId="{D76208E6-BE6F-47EB-8E56-D25118F01DDF}">
      <dsp:nvSpPr>
        <dsp:cNvPr id="0" name=""/>
        <dsp:cNvSpPr/>
      </dsp:nvSpPr>
      <dsp:spPr>
        <a:xfrm>
          <a:off x="9007242" y="563672"/>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54814-13BA-4601-9271-EA6367456F68}">
      <dsp:nvSpPr>
        <dsp:cNvPr id="0" name=""/>
        <dsp:cNvSpPr/>
      </dsp:nvSpPr>
      <dsp:spPr>
        <a:xfrm>
          <a:off x="9007242" y="1316421"/>
          <a:ext cx="1915312" cy="35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dirty="0">
              <a:latin typeface="Times New Roman" panose="02020603050405020304" pitchFamily="18" charset="0"/>
              <a:cs typeface="Times New Roman" panose="02020603050405020304" pitchFamily="18" charset="0"/>
            </a:rPr>
            <a:t>Age Conversion and Column Removal:</a:t>
          </a:r>
          <a:endParaRPr lang="en-US" sz="1400" kern="1200" dirty="0">
            <a:latin typeface="Times New Roman" panose="02020603050405020304" pitchFamily="18" charset="0"/>
            <a:cs typeface="Times New Roman" panose="02020603050405020304" pitchFamily="18" charset="0"/>
          </a:endParaRPr>
        </a:p>
      </dsp:txBody>
      <dsp:txXfrm>
        <a:off x="9007242" y="1316421"/>
        <a:ext cx="1915312" cy="359121"/>
      </dsp:txXfrm>
    </dsp:sp>
    <dsp:sp modelId="{676068B7-93B4-49FC-97C9-8C98C84058DF}">
      <dsp:nvSpPr>
        <dsp:cNvPr id="0" name=""/>
        <dsp:cNvSpPr/>
      </dsp:nvSpPr>
      <dsp:spPr>
        <a:xfrm>
          <a:off x="9007242" y="1786277"/>
          <a:ext cx="1915312" cy="184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Age converted from days to years for better understanding and analysis.</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Dropped the 'id' column and original 'age' column (in days) to focus on more relevant predictors.</a:t>
          </a:r>
          <a:endParaRPr lang="en-US" sz="1400" kern="1200">
            <a:latin typeface="Times New Roman" panose="02020603050405020304" pitchFamily="18" charset="0"/>
            <a:cs typeface="Times New Roman" panose="02020603050405020304" pitchFamily="18" charset="0"/>
          </a:endParaRPr>
        </a:p>
      </dsp:txBody>
      <dsp:txXfrm>
        <a:off x="9007242" y="1786277"/>
        <a:ext cx="1915312" cy="1842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F2CAF-950C-6E45-979B-E98A76E3DDB1}">
      <dsp:nvSpPr>
        <dsp:cNvPr id="0" name=""/>
        <dsp:cNvSpPr/>
      </dsp:nvSpPr>
      <dsp:spPr>
        <a:xfrm>
          <a:off x="307345"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Logistic Regression</a:t>
          </a:r>
          <a:r>
            <a:rPr lang="en-US" sz="1400" b="0" i="0" kern="1200" dirty="0"/>
            <a:t>: Demonstrated balanced performance, serving as a solid baseline for binary classification with its ability to offer probabilities for heart disease prediction, thus being useful for initial screenings.</a:t>
          </a:r>
          <a:endParaRPr lang="en-US" sz="1400" kern="1200" dirty="0"/>
        </a:p>
      </dsp:txBody>
      <dsp:txXfrm>
        <a:off x="307345" y="1546"/>
        <a:ext cx="3222855" cy="1933713"/>
      </dsp:txXfrm>
    </dsp:sp>
    <dsp:sp modelId="{9E5F1AB8-99D7-5949-B019-46FE685E6549}">
      <dsp:nvSpPr>
        <dsp:cNvPr id="0" name=""/>
        <dsp:cNvSpPr/>
      </dsp:nvSpPr>
      <dsp:spPr>
        <a:xfrm>
          <a:off x="3852486"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Decision Tree</a:t>
          </a:r>
          <a:r>
            <a:rPr lang="en-US" sz="1400" b="0" i="0" kern="1200"/>
            <a:t>: Exhibited lower performance, which may indicate a tendency to overfit or struggle with the complexity of heart disease data, suggesting a need for refined tuning to better capture predictive patterns.</a:t>
          </a:r>
          <a:endParaRPr lang="en-US" sz="1400" kern="1200"/>
        </a:p>
      </dsp:txBody>
      <dsp:txXfrm>
        <a:off x="3852486" y="1546"/>
        <a:ext cx="3222855" cy="1933713"/>
      </dsp:txXfrm>
    </dsp:sp>
    <dsp:sp modelId="{A983BBD1-5E29-504D-9F85-5299A0BDC5D0}">
      <dsp:nvSpPr>
        <dsp:cNvPr id="0" name=""/>
        <dsp:cNvSpPr/>
      </dsp:nvSpPr>
      <dsp:spPr>
        <a:xfrm>
          <a:off x="7397627"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KNN (K-Nearest Neighbors)</a:t>
          </a:r>
          <a:r>
            <a:rPr lang="en-US" sz="1400" b="0" i="0" kern="1200"/>
            <a:t>: Showed moderate accuracy, implying that considering the closest neighbors provides some insight into the patterns of heart disease, although the model may benefit from incorporating more contextual data or fine-tuning the number of neighbors to consider.</a:t>
          </a:r>
          <a:endParaRPr lang="en-US" sz="1400" kern="1200"/>
        </a:p>
      </dsp:txBody>
      <dsp:txXfrm>
        <a:off x="7397627" y="1546"/>
        <a:ext cx="3222855" cy="1933713"/>
      </dsp:txXfrm>
    </dsp:sp>
    <dsp:sp modelId="{0A5A19F7-396E-9243-AD9D-35D2FEBFA281}">
      <dsp:nvSpPr>
        <dsp:cNvPr id="0" name=""/>
        <dsp:cNvSpPr/>
      </dsp:nvSpPr>
      <dsp:spPr>
        <a:xfrm>
          <a:off x="307345"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Random Forest</a:t>
          </a:r>
          <a:r>
            <a:rPr lang="en-US" sz="1400" b="0" i="0" kern="1200"/>
            <a:t>: As an ensemble of decision trees, it achieved better metrics, showcasing its strength in reducing overfitting and effectively capturing the multifaceted nature of heart disease data.</a:t>
          </a:r>
          <a:endParaRPr lang="en-US" sz="1400" kern="1200"/>
        </a:p>
      </dsp:txBody>
      <dsp:txXfrm>
        <a:off x="307345" y="2257545"/>
        <a:ext cx="3222855" cy="1933713"/>
      </dsp:txXfrm>
    </dsp:sp>
    <dsp:sp modelId="{64270E23-FEA8-E340-A0C2-315B51870F7E}">
      <dsp:nvSpPr>
        <dsp:cNvPr id="0" name=""/>
        <dsp:cNvSpPr/>
      </dsp:nvSpPr>
      <dsp:spPr>
        <a:xfrm>
          <a:off x="3852486"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XGBoost</a:t>
          </a:r>
          <a:r>
            <a:rPr lang="en-US" sz="1400" b="0" i="0" kern="1200" dirty="0"/>
            <a:t>: Scored high in ROC-AUC, demonstrating its capacity to handle the dataset's intricacies efficiently, indicative of its advanced feature handling and regularization capabilities, making it a robust candidate for further optimization.</a:t>
          </a:r>
          <a:endParaRPr lang="en-US" sz="1400" kern="1200" dirty="0"/>
        </a:p>
      </dsp:txBody>
      <dsp:txXfrm>
        <a:off x="3852486" y="2257545"/>
        <a:ext cx="3222855" cy="1933713"/>
      </dsp:txXfrm>
    </dsp:sp>
    <dsp:sp modelId="{D4DEE6F2-D226-A84D-905B-55F0C9831BA5}">
      <dsp:nvSpPr>
        <dsp:cNvPr id="0" name=""/>
        <dsp:cNvSpPr/>
      </dsp:nvSpPr>
      <dsp:spPr>
        <a:xfrm>
          <a:off x="7397627"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LightGBM</a:t>
          </a:r>
          <a:r>
            <a:rPr lang="en-US" sz="1400" b="0" i="0" kern="1200" dirty="0"/>
            <a:t>: Topped the performance charts, particularly in ROC-AUC, reflecting its superior handling of the dataset’s features and its efficient training methodology, signifying its readiness for scalable deployment in clinical environments where large datasets are the norm.</a:t>
          </a:r>
          <a:endParaRPr lang="en-US" sz="1400" kern="1200" dirty="0"/>
        </a:p>
      </dsp:txBody>
      <dsp:txXfrm>
        <a:off x="7397627" y="2257545"/>
        <a:ext cx="3222855" cy="19337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2567A-69AC-B64E-B2C7-2375A0079F5F}">
      <dsp:nvSpPr>
        <dsp:cNvPr id="0" name=""/>
        <dsp:cNvSpPr/>
      </dsp:nvSpPr>
      <dsp:spPr>
        <a:xfrm>
          <a:off x="5122"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Logistic Regression</a:t>
          </a:r>
          <a:endParaRPr lang="en-US" sz="1400" kern="1200" dirty="0">
            <a:latin typeface="Times New Roman" panose="02020603050405020304" pitchFamily="18" charset="0"/>
            <a:cs typeface="Times New Roman" panose="02020603050405020304" pitchFamily="18" charset="0"/>
          </a:endParaRPr>
        </a:p>
      </dsp:txBody>
      <dsp:txXfrm>
        <a:off x="5122" y="154381"/>
        <a:ext cx="1963594" cy="403200"/>
      </dsp:txXfrm>
    </dsp:sp>
    <dsp:sp modelId="{30A046F0-94D0-6041-BE39-BF4F47EDAB55}">
      <dsp:nvSpPr>
        <dsp:cNvPr id="0" name=""/>
        <dsp:cNvSpPr/>
      </dsp:nvSpPr>
      <dsp:spPr>
        <a:xfrm>
          <a:off x="5122"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Slight increase in Precision suggests better positive class separation.</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Stable Accuracy and ROC-AUC indicate unchanged overall predictive performance.</a:t>
          </a:r>
          <a:endParaRPr lang="en-US" sz="1400" kern="1200" dirty="0">
            <a:latin typeface="Times New Roman" panose="02020603050405020304" pitchFamily="18" charset="0"/>
            <a:cs typeface="Times New Roman" panose="02020603050405020304" pitchFamily="18" charset="0"/>
          </a:endParaRPr>
        </a:p>
      </dsp:txBody>
      <dsp:txXfrm>
        <a:off x="5122" y="557581"/>
        <a:ext cx="1963594" cy="3480842"/>
      </dsp:txXfrm>
    </dsp:sp>
    <dsp:sp modelId="{8FCC9A6C-3C74-C447-BAB3-1ACD23947E24}">
      <dsp:nvSpPr>
        <dsp:cNvPr id="0" name=""/>
        <dsp:cNvSpPr/>
      </dsp:nvSpPr>
      <dsp:spPr>
        <a:xfrm>
          <a:off x="2243619"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Random Forest</a:t>
          </a:r>
          <a:endParaRPr lang="en-US" sz="1400" kern="1200" dirty="0">
            <a:latin typeface="Times New Roman" panose="02020603050405020304" pitchFamily="18" charset="0"/>
            <a:cs typeface="Times New Roman" panose="02020603050405020304" pitchFamily="18" charset="0"/>
          </a:endParaRPr>
        </a:p>
      </dsp:txBody>
      <dsp:txXfrm>
        <a:off x="2243619" y="154381"/>
        <a:ext cx="1963594" cy="403200"/>
      </dsp:txXfrm>
    </dsp:sp>
    <dsp:sp modelId="{A3A83E09-8B02-5A40-AA64-D5B8A3B03FC4}">
      <dsp:nvSpPr>
        <dsp:cNvPr id="0" name=""/>
        <dsp:cNvSpPr/>
      </dsp:nvSpPr>
      <dsp:spPr>
        <a:xfrm>
          <a:off x="2243619"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Decrease in all metrics could imply new features introduced noise or overfitting.</a:t>
          </a:r>
          <a:endParaRPr lang="en-US" sz="1400" kern="1200" dirty="0">
            <a:latin typeface="Times New Roman" panose="02020603050405020304" pitchFamily="18" charset="0"/>
            <a:cs typeface="Times New Roman" panose="02020603050405020304" pitchFamily="18" charset="0"/>
          </a:endParaRPr>
        </a:p>
      </dsp:txBody>
      <dsp:txXfrm>
        <a:off x="2243619" y="557581"/>
        <a:ext cx="1963594" cy="3480842"/>
      </dsp:txXfrm>
    </dsp:sp>
    <dsp:sp modelId="{35BADB03-15D5-6A4F-8E5B-2F02B3F7642A}">
      <dsp:nvSpPr>
        <dsp:cNvPr id="0" name=""/>
        <dsp:cNvSpPr/>
      </dsp:nvSpPr>
      <dsp:spPr>
        <a:xfrm>
          <a:off x="4482117"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err="1">
              <a:latin typeface="Times New Roman" panose="02020603050405020304" pitchFamily="18" charset="0"/>
              <a:cs typeface="Times New Roman" panose="02020603050405020304" pitchFamily="18" charset="0"/>
            </a:rPr>
            <a:t>XGBoost</a:t>
          </a:r>
          <a:endParaRPr lang="en-US" sz="1400" kern="1200" dirty="0">
            <a:latin typeface="Times New Roman" panose="02020603050405020304" pitchFamily="18" charset="0"/>
            <a:cs typeface="Times New Roman" panose="02020603050405020304" pitchFamily="18" charset="0"/>
          </a:endParaRPr>
        </a:p>
      </dsp:txBody>
      <dsp:txXfrm>
        <a:off x="4482117" y="154381"/>
        <a:ext cx="1963594" cy="403200"/>
      </dsp:txXfrm>
    </dsp:sp>
    <dsp:sp modelId="{76512D6D-20CC-0447-85F2-8E45343A6398}">
      <dsp:nvSpPr>
        <dsp:cNvPr id="0" name=""/>
        <dsp:cNvSpPr/>
      </dsp:nvSpPr>
      <dsp:spPr>
        <a:xfrm>
          <a:off x="4482117"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Improvement in ROC-AUC reflects better class differentiation capability.</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Minor decrease in Accuracy might be due to sensitivity to new features.</a:t>
          </a:r>
          <a:endParaRPr lang="en-US" sz="1400" kern="1200" dirty="0">
            <a:latin typeface="Times New Roman" panose="02020603050405020304" pitchFamily="18" charset="0"/>
            <a:cs typeface="Times New Roman" panose="02020603050405020304" pitchFamily="18" charset="0"/>
          </a:endParaRPr>
        </a:p>
      </dsp:txBody>
      <dsp:txXfrm>
        <a:off x="4482117" y="557581"/>
        <a:ext cx="1963594" cy="3480842"/>
      </dsp:txXfrm>
    </dsp:sp>
    <dsp:sp modelId="{C5421A27-ED93-C04D-B3A1-F54D6FD5526D}">
      <dsp:nvSpPr>
        <dsp:cNvPr id="0" name=""/>
        <dsp:cNvSpPr/>
      </dsp:nvSpPr>
      <dsp:spPr>
        <a:xfrm>
          <a:off x="6720614"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err="1">
              <a:latin typeface="Times New Roman" panose="02020603050405020304" pitchFamily="18" charset="0"/>
              <a:cs typeface="Times New Roman" panose="02020603050405020304" pitchFamily="18" charset="0"/>
            </a:rPr>
            <a:t>LightGBM</a:t>
          </a:r>
          <a:endParaRPr lang="en-US" sz="1400" kern="1200" dirty="0">
            <a:latin typeface="Times New Roman" panose="02020603050405020304" pitchFamily="18" charset="0"/>
            <a:cs typeface="Times New Roman" panose="02020603050405020304" pitchFamily="18" charset="0"/>
          </a:endParaRPr>
        </a:p>
      </dsp:txBody>
      <dsp:txXfrm>
        <a:off x="6720614" y="154381"/>
        <a:ext cx="1963594" cy="403200"/>
      </dsp:txXfrm>
    </dsp:sp>
    <dsp:sp modelId="{D7472AA3-C13B-B349-A081-828D9527F9A1}">
      <dsp:nvSpPr>
        <dsp:cNvPr id="0" name=""/>
        <dsp:cNvSpPr/>
      </dsp:nvSpPr>
      <dsp:spPr>
        <a:xfrm>
          <a:off x="6720614"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Almost consistent performance with a minor change in Accuracy and Precision.</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Stable ROC-AUC suggests the original features were already yielding near-optimal performance.</a:t>
          </a:r>
          <a:endParaRPr lang="en-US" sz="1400" kern="1200" dirty="0">
            <a:latin typeface="Times New Roman" panose="02020603050405020304" pitchFamily="18" charset="0"/>
            <a:cs typeface="Times New Roman" panose="02020603050405020304" pitchFamily="18" charset="0"/>
          </a:endParaRPr>
        </a:p>
      </dsp:txBody>
      <dsp:txXfrm>
        <a:off x="6720614" y="557581"/>
        <a:ext cx="1963594" cy="3480842"/>
      </dsp:txXfrm>
    </dsp:sp>
    <dsp:sp modelId="{9B8F2075-36A1-8444-A6A9-B9006B2A69FC}">
      <dsp:nvSpPr>
        <dsp:cNvPr id="0" name=""/>
        <dsp:cNvSpPr/>
      </dsp:nvSpPr>
      <dsp:spPr>
        <a:xfrm>
          <a:off x="8959112"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General Impact:</a:t>
          </a:r>
          <a:endParaRPr lang="en-US" sz="1400" kern="1200" dirty="0">
            <a:latin typeface="Times New Roman" panose="02020603050405020304" pitchFamily="18" charset="0"/>
            <a:cs typeface="Times New Roman" panose="02020603050405020304" pitchFamily="18" charset="0"/>
          </a:endParaRPr>
        </a:p>
      </dsp:txBody>
      <dsp:txXfrm>
        <a:off x="8959112" y="154381"/>
        <a:ext cx="1963594" cy="403200"/>
      </dsp:txXfrm>
    </dsp:sp>
    <dsp:sp modelId="{43F28A3F-606D-FB4B-8F37-74E61CCAD813}">
      <dsp:nvSpPr>
        <dsp:cNvPr id="0" name=""/>
        <dsp:cNvSpPr/>
      </dsp:nvSpPr>
      <dsp:spPr>
        <a:xfrm>
          <a:off x="8959112"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a:latin typeface="Times New Roman" panose="02020603050405020304" pitchFamily="18" charset="0"/>
              <a:cs typeface="Times New Roman" panose="02020603050405020304" pitchFamily="18" charset="0"/>
            </a:rPr>
            <a:t>Mixed effects observed with feature engineering across different models.</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Some models showed improved class differentiation but not overall accuracy.</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latin typeface="Times New Roman" panose="02020603050405020304" pitchFamily="18" charset="0"/>
              <a:cs typeface="Times New Roman" panose="02020603050405020304" pitchFamily="18" charset="0"/>
            </a:rPr>
            <a:t>Possible introduction of complexity without a significant prediction rate increase.</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Feature engineering may benefit models differently based on their inherent characteristics and the nature of the dataset.</a:t>
          </a:r>
          <a:endParaRPr lang="en-US" sz="1400" kern="1200" dirty="0">
            <a:latin typeface="Times New Roman" panose="02020603050405020304" pitchFamily="18" charset="0"/>
            <a:cs typeface="Times New Roman" panose="02020603050405020304" pitchFamily="18" charset="0"/>
          </a:endParaRPr>
        </a:p>
      </dsp:txBody>
      <dsp:txXfrm>
        <a:off x="8959112" y="557581"/>
        <a:ext cx="1963594" cy="3480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BC55D-B620-441A-985E-DAF4FEC7C13E}">
      <dsp:nvSpPr>
        <dsp:cNvPr id="0" name=""/>
        <dsp:cNvSpPr/>
      </dsp:nvSpPr>
      <dsp:spPr>
        <a:xfrm>
          <a:off x="228720"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F43C9-2EDA-4CCB-A7A4-8F2AA5E07D81}">
      <dsp:nvSpPr>
        <dsp:cNvPr id="0" name=""/>
        <dsp:cNvSpPr/>
      </dsp:nvSpPr>
      <dsp:spPr>
        <a:xfrm>
          <a:off x="397430" y="1608519"/>
          <a:ext cx="465961" cy="465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DD3BB2-64ED-4B31-91C3-FD9707310E7E}">
      <dsp:nvSpPr>
        <dsp:cNvPr id="0" name=""/>
        <dsp:cNvSpPr/>
      </dsp:nvSpPr>
      <dsp:spPr>
        <a:xfrm>
          <a:off x="1204255" y="1225948"/>
          <a:ext cx="1893685" cy="1231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Data Augmentation:</a:t>
          </a:r>
          <a:r>
            <a:rPr lang="en-US" sz="1600" b="0" i="0" kern="1200" dirty="0">
              <a:latin typeface="Times New Roman" panose="02020603050405020304" pitchFamily="18" charset="0"/>
              <a:cs typeface="Times New Roman" panose="02020603050405020304" pitchFamily="18" charset="0"/>
            </a:rPr>
            <a:t> Explore techniques for increasing the size and variety of the dataset to improve the model's generalizability.</a:t>
          </a:r>
          <a:endParaRPr lang="en-US" sz="1600" kern="1200" dirty="0">
            <a:latin typeface="Times New Roman" panose="02020603050405020304" pitchFamily="18" charset="0"/>
            <a:cs typeface="Times New Roman" panose="02020603050405020304" pitchFamily="18" charset="0"/>
          </a:endParaRPr>
        </a:p>
      </dsp:txBody>
      <dsp:txXfrm>
        <a:off x="1204255" y="1225948"/>
        <a:ext cx="1893685" cy="1231102"/>
      </dsp:txXfrm>
    </dsp:sp>
    <dsp:sp modelId="{28E8D668-EDF7-4860-8A48-792A3917339B}">
      <dsp:nvSpPr>
        <dsp:cNvPr id="0" name=""/>
        <dsp:cNvSpPr/>
      </dsp:nvSpPr>
      <dsp:spPr>
        <a:xfrm>
          <a:off x="3427901"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D8A5A-7B8F-474A-81B8-3F4B25F96FAC}">
      <dsp:nvSpPr>
        <dsp:cNvPr id="0" name=""/>
        <dsp:cNvSpPr/>
      </dsp:nvSpPr>
      <dsp:spPr>
        <a:xfrm>
          <a:off x="3596612" y="1608519"/>
          <a:ext cx="465961" cy="465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80EDC-3E42-4F0C-9CF6-32E8352A44DB}">
      <dsp:nvSpPr>
        <dsp:cNvPr id="0" name=""/>
        <dsp:cNvSpPr/>
      </dsp:nvSpPr>
      <dsp:spPr>
        <a:xfrm>
          <a:off x="4394177" y="1235211"/>
          <a:ext cx="1893685" cy="12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Feature Exploration:</a:t>
          </a:r>
          <a:r>
            <a:rPr lang="en-US" sz="1600" b="0" i="0" kern="1200" dirty="0">
              <a:latin typeface="Times New Roman" panose="02020603050405020304" pitchFamily="18" charset="0"/>
              <a:cs typeface="Times New Roman" panose="02020603050405020304" pitchFamily="18" charset="0"/>
            </a:rPr>
            <a:t> Further investigate additional or alternative feature engineering methods to uncover more significant predictors.</a:t>
          </a:r>
          <a:endParaRPr lang="en-US" sz="1600" kern="1200" dirty="0">
            <a:latin typeface="Times New Roman" panose="02020603050405020304" pitchFamily="18" charset="0"/>
            <a:cs typeface="Times New Roman" panose="02020603050405020304" pitchFamily="18" charset="0"/>
          </a:endParaRPr>
        </a:p>
      </dsp:txBody>
      <dsp:txXfrm>
        <a:off x="4394177" y="1235211"/>
        <a:ext cx="1893685" cy="1226233"/>
      </dsp:txXfrm>
    </dsp:sp>
    <dsp:sp modelId="{FB45BF6E-C64D-4BD3-BEB3-8D92F9C39B5C}">
      <dsp:nvSpPr>
        <dsp:cNvPr id="0" name=""/>
        <dsp:cNvSpPr/>
      </dsp:nvSpPr>
      <dsp:spPr>
        <a:xfrm>
          <a:off x="6627083"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EDE9E-088D-465B-819D-57E7C33942C0}">
      <dsp:nvSpPr>
        <dsp:cNvPr id="0" name=""/>
        <dsp:cNvSpPr/>
      </dsp:nvSpPr>
      <dsp:spPr>
        <a:xfrm>
          <a:off x="6795793" y="1608519"/>
          <a:ext cx="465961" cy="465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402719-3199-4DB4-878B-48370D032D88}">
      <dsp:nvSpPr>
        <dsp:cNvPr id="0" name=""/>
        <dsp:cNvSpPr/>
      </dsp:nvSpPr>
      <dsp:spPr>
        <a:xfrm>
          <a:off x="7630399" y="1221305"/>
          <a:ext cx="1893685" cy="138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Deployment Strategy:</a:t>
          </a:r>
          <a:r>
            <a:rPr lang="en-US" sz="1600" b="0" i="0" kern="1200" dirty="0">
              <a:latin typeface="Times New Roman" panose="02020603050405020304" pitchFamily="18" charset="0"/>
              <a:cs typeface="Times New Roman" panose="02020603050405020304" pitchFamily="18" charset="0"/>
            </a:rPr>
            <a:t> Plan for a robust deployment strategy that includes model monitoring and updating to maintain performance over time.</a:t>
          </a:r>
          <a:endParaRPr lang="en-US" sz="1600" kern="1200" dirty="0">
            <a:latin typeface="Times New Roman" panose="02020603050405020304" pitchFamily="18" charset="0"/>
            <a:cs typeface="Times New Roman" panose="02020603050405020304" pitchFamily="18" charset="0"/>
          </a:endParaRPr>
        </a:p>
      </dsp:txBody>
      <dsp:txXfrm>
        <a:off x="7630399" y="1221305"/>
        <a:ext cx="1893685" cy="138832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38A-E11F-CDFE-24AF-3104D6282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168C79-7B70-414F-C7DB-E5D1E33D4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A1C708-5E7E-FEE5-A334-0805B20A92FF}"/>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18CA4794-5DF5-7685-F1C5-634DF1232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F6D3A-1CCE-8CD1-BBA5-4AA9F2A9A073}"/>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22449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ED7D-80AE-2819-EAE8-25372027AC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E23AC0-5205-677F-9771-FB2347CE52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B1BFB-29EA-37F1-2624-E0CB61ECFB47}"/>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041C9416-5BD2-092D-367D-BFBCD71AF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0108E-7CEA-8592-DE27-817655A5B6EE}"/>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96437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20BA1-F68B-5631-5723-FA7F080F9C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E6F6A6-E98B-4289-7885-70F841388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B5B04-3B79-B407-ED43-9251479E0BB9}"/>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D2B3EAEC-989D-0F79-B390-8D1825A56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52301-D7ED-4A0D-32EA-CD9FC323FEB2}"/>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423774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784F-8A1F-B8CD-BEF8-A6381FC12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3DBA0-4097-C5B9-A75E-462866B71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2CA4-85D8-D5EF-D1A6-78DCD391EA50}"/>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232C88CD-C710-69F7-9A60-655911467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831A2-A5D5-7F8D-81E2-6F75065C5819}"/>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234787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54F1-C724-BFFF-8D8A-D05550382A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FBA6DE-0DF4-6846-062B-081891AE2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F7B05-960C-90D8-31F3-266BB5B8A49B}"/>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2AB6CB8D-EB31-A21A-EBE4-2A78095BD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CE169-794C-A4E0-EB27-5D19A522B888}"/>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58122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A7B-7698-2661-E160-EAFEBC1710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DED2F-FE78-F6DB-DE45-DD3096B227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1AF5A-9591-1832-1F82-1D153C120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5D105-F7AB-EE10-79B9-F0B70871EDE0}"/>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6" name="Footer Placeholder 5">
            <a:extLst>
              <a:ext uri="{FF2B5EF4-FFF2-40B4-BE49-F238E27FC236}">
                <a16:creationId xmlns:a16="http://schemas.microsoft.com/office/drawing/2014/main" id="{D48F8B3A-B333-B1C8-4698-C5F5412DE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599B9-9113-3F08-08D9-B8AB098A12A1}"/>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66035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DF5F-EDFD-8665-A2AF-C217C00A5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4388D-AEE1-B910-D0AC-98D370F15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5D999-D517-A6FB-B68A-556586C954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11963-7767-F6E4-D254-7D4E459A4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482C70-5983-45D7-3406-5AA2090F0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4F341E-F2EA-3901-F24B-71DD81BF5D87}"/>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8" name="Footer Placeholder 7">
            <a:extLst>
              <a:ext uri="{FF2B5EF4-FFF2-40B4-BE49-F238E27FC236}">
                <a16:creationId xmlns:a16="http://schemas.microsoft.com/office/drawing/2014/main" id="{A92FA5B0-9DA8-EF7D-0AEC-D02F694E30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639DD4-3315-BAE0-8AD4-913030A7D2CD}"/>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80236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D781-FD9C-4A4C-6FFD-ACEC2ABC29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835EA-E312-859B-41BE-7CB6CD35544D}"/>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4" name="Footer Placeholder 3">
            <a:extLst>
              <a:ext uri="{FF2B5EF4-FFF2-40B4-BE49-F238E27FC236}">
                <a16:creationId xmlns:a16="http://schemas.microsoft.com/office/drawing/2014/main" id="{DA3D705E-1C2E-F434-D676-790753A3F0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8878F-03F2-25F5-2F01-C584A713231F}"/>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988186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F84472-0C6F-DB58-3D4B-2DF8873FBCFF}"/>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3" name="Footer Placeholder 2">
            <a:extLst>
              <a:ext uri="{FF2B5EF4-FFF2-40B4-BE49-F238E27FC236}">
                <a16:creationId xmlns:a16="http://schemas.microsoft.com/office/drawing/2014/main" id="{78106935-A167-FF5F-7B52-21DF71325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02646-95A3-EDFC-8C76-422B2D19BECD}"/>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027933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1358-73F3-5982-FC27-C675EA0C9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69126-A871-67BB-CCF2-225B1D42F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74DB5D-897E-1FBB-FC97-C8FFC8242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2963D-3A17-EF6C-A457-C60593E4D874}"/>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6" name="Footer Placeholder 5">
            <a:extLst>
              <a:ext uri="{FF2B5EF4-FFF2-40B4-BE49-F238E27FC236}">
                <a16:creationId xmlns:a16="http://schemas.microsoft.com/office/drawing/2014/main" id="{84E9F57D-DDDE-5C38-5934-C18ECB3E3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9D5BA-7120-FBA5-3D17-4939DA878629}"/>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59810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145A-DF6A-273C-299C-6A4EA6015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9ED1E9-9D35-D31C-83D6-5604E499C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1F1D6D-7580-731B-0F59-09B125F11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46655B-4724-398D-F337-680C20AAA9BF}"/>
              </a:ext>
            </a:extLst>
          </p:cNvPr>
          <p:cNvSpPr>
            <a:spLocks noGrp="1"/>
          </p:cNvSpPr>
          <p:nvPr>
            <p:ph type="dt" sz="half" idx="10"/>
          </p:nvPr>
        </p:nvSpPr>
        <p:spPr/>
        <p:txBody>
          <a:bodyPr/>
          <a:lstStyle/>
          <a:p>
            <a:fld id="{0F562AC8-A6DD-460B-9708-D4BCF6463372}" type="datetimeFigureOut">
              <a:rPr lang="en-US" smtClean="0"/>
              <a:t>3/22/24</a:t>
            </a:fld>
            <a:endParaRPr lang="en-US"/>
          </a:p>
        </p:txBody>
      </p:sp>
      <p:sp>
        <p:nvSpPr>
          <p:cNvPr id="6" name="Footer Placeholder 5">
            <a:extLst>
              <a:ext uri="{FF2B5EF4-FFF2-40B4-BE49-F238E27FC236}">
                <a16:creationId xmlns:a16="http://schemas.microsoft.com/office/drawing/2014/main" id="{8CA65100-2B41-D478-A9D6-FCB365ABF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954392-C988-1748-AD8F-60E6719E6E96}"/>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06939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F356-82E9-5DCD-F68F-D0D9AE66E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3D422A-78F7-1A94-CE6F-D3847C06A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6002F-1A71-BA22-6B3E-196826C5F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562AC8-A6DD-460B-9708-D4BCF6463372}" type="datetimeFigureOut">
              <a:rPr lang="en-US" smtClean="0"/>
              <a:t>3/22/24</a:t>
            </a:fld>
            <a:endParaRPr lang="en-US"/>
          </a:p>
        </p:txBody>
      </p:sp>
      <p:sp>
        <p:nvSpPr>
          <p:cNvPr id="5" name="Footer Placeholder 4">
            <a:extLst>
              <a:ext uri="{FF2B5EF4-FFF2-40B4-BE49-F238E27FC236}">
                <a16:creationId xmlns:a16="http://schemas.microsoft.com/office/drawing/2014/main" id="{88AD6E29-912B-F233-8F4A-EB7B323CEC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CD4968-D160-F81F-B1B6-2A159F11F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D57216-EE78-4509-B6D8-E94CBE8B53FC}" type="slidenum">
              <a:rPr lang="en-US" smtClean="0"/>
              <a:t>‹#›</a:t>
            </a:fld>
            <a:endParaRPr lang="en-US"/>
          </a:p>
        </p:txBody>
      </p:sp>
    </p:spTree>
    <p:extLst>
      <p:ext uri="{BB962C8B-B14F-4D97-AF65-F5344CB8AC3E}">
        <p14:creationId xmlns:p14="http://schemas.microsoft.com/office/powerpoint/2010/main" val="1426976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8" name="Rectangle 11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19" name="Rectangle 11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Rectangle 11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2" name="Rectangle 11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7F2A4-9D79-AE62-970B-986C3931AFE9}"/>
              </a:ext>
            </a:extLst>
          </p:cNvPr>
          <p:cNvSpPr>
            <a:spLocks noGrp="1"/>
          </p:cNvSpPr>
          <p:nvPr>
            <p:ph type="ctrTitle"/>
          </p:nvPr>
        </p:nvSpPr>
        <p:spPr>
          <a:xfrm>
            <a:off x="699714" y="353160"/>
            <a:ext cx="7091300" cy="898581"/>
          </a:xfrm>
        </p:spPr>
        <p:txBody>
          <a:bodyPr anchor="ctr">
            <a:normAutofit/>
          </a:bodyPr>
          <a:lstStyle/>
          <a:p>
            <a:pPr algn="l"/>
            <a:r>
              <a:rPr lang="en-US" sz="3400" b="0" i="0">
                <a:solidFill>
                  <a:srgbClr val="FFFFFF"/>
                </a:solidFill>
                <a:effectLst/>
                <a:latin typeface="Times New Roman" panose="02020603050405020304" pitchFamily="18" charset="0"/>
                <a:cs typeface="Times New Roman" panose="02020603050405020304" pitchFamily="18" charset="0"/>
              </a:rPr>
              <a:t>Optimizing Heart Disease Prediction</a:t>
            </a:r>
            <a:endParaRPr lang="en-US" sz="340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60F56CD-CAC9-5E43-BE57-E79429AB61C8}"/>
              </a:ext>
            </a:extLst>
          </p:cNvPr>
          <p:cNvSpPr>
            <a:spLocks noGrp="1"/>
          </p:cNvSpPr>
          <p:nvPr>
            <p:ph type="subTitle" idx="1"/>
          </p:nvPr>
        </p:nvSpPr>
        <p:spPr>
          <a:xfrm>
            <a:off x="8571507" y="387224"/>
            <a:ext cx="3291839" cy="830453"/>
          </a:xfrm>
        </p:spPr>
        <p:txBody>
          <a:bodyPr anchor="ctr">
            <a:normAutofit/>
          </a:bodyPr>
          <a:lstStyle/>
          <a:p>
            <a:r>
              <a:rPr lang="en-US" sz="1400" i="0" dirty="0">
                <a:solidFill>
                  <a:srgbClr val="FFFFFF"/>
                </a:solidFill>
                <a:effectLst/>
                <a:latin typeface="Times New Roman" panose="02020603050405020304" pitchFamily="18" charset="0"/>
                <a:cs typeface="Times New Roman" panose="02020603050405020304" pitchFamily="18" charset="0"/>
              </a:rPr>
              <a:t>Unveiling Insights for Healthier Hearts through Data Science</a:t>
            </a:r>
          </a:p>
          <a:p>
            <a:r>
              <a:rPr lang="en-US" sz="1400" i="0" dirty="0">
                <a:solidFill>
                  <a:srgbClr val="FFFFFF"/>
                </a:solidFill>
                <a:effectLst/>
                <a:latin typeface="Times New Roman" panose="02020603050405020304" pitchFamily="18" charset="0"/>
                <a:cs typeface="Times New Roman" panose="02020603050405020304" pitchFamily="18" charset="0"/>
              </a:rPr>
              <a:t>Presented </a:t>
            </a:r>
            <a:r>
              <a:rPr lang="en-US" sz="1400" dirty="0">
                <a:solidFill>
                  <a:srgbClr val="FFFFFF"/>
                </a:solidFill>
                <a:latin typeface="Times New Roman" panose="02020603050405020304" pitchFamily="18" charset="0"/>
                <a:cs typeface="Times New Roman" panose="02020603050405020304" pitchFamily="18" charset="0"/>
              </a:rPr>
              <a:t>B</a:t>
            </a:r>
            <a:r>
              <a:rPr lang="en-US" sz="1400" i="0" dirty="0">
                <a:solidFill>
                  <a:srgbClr val="FFFFFF"/>
                </a:solidFill>
                <a:effectLst/>
                <a:latin typeface="Times New Roman" panose="02020603050405020304" pitchFamily="18" charset="0"/>
                <a:cs typeface="Times New Roman" panose="02020603050405020304" pitchFamily="18" charset="0"/>
              </a:rPr>
              <a:t>y: Group 3</a:t>
            </a:r>
            <a:endParaRPr lang="en-US" sz="1400" dirty="0">
              <a:solidFill>
                <a:srgbClr val="FFFFFF"/>
              </a:solidFill>
              <a:latin typeface="Times New Roman" panose="02020603050405020304" pitchFamily="18" charset="0"/>
              <a:cs typeface="Times New Roman" panose="02020603050405020304" pitchFamily="18" charset="0"/>
            </a:endParaRPr>
          </a:p>
        </p:txBody>
      </p:sp>
      <p:pic>
        <p:nvPicPr>
          <p:cNvPr id="1026" name="Picture 2" descr="Alumni Online Community - LeBow - Make a Gift – My Gift">
            <a:extLst>
              <a:ext uri="{FF2B5EF4-FFF2-40B4-BE49-F238E27FC236}">
                <a16:creationId xmlns:a16="http://schemas.microsoft.com/office/drawing/2014/main" id="{16B279CB-44CB-F080-D5DB-9F130CBE4C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3526031"/>
            <a:ext cx="5131088" cy="1308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heart disease&#10;&#10;Description automatically generated">
            <a:extLst>
              <a:ext uri="{FF2B5EF4-FFF2-40B4-BE49-F238E27FC236}">
                <a16:creationId xmlns:a16="http://schemas.microsoft.com/office/drawing/2014/main" id="{686437F8-2C0C-D307-0633-73F4FE00F1F4}"/>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345165" y="2217815"/>
            <a:ext cx="5125421" cy="3997831"/>
          </a:xfrm>
          <a:prstGeom prst="rect">
            <a:avLst/>
          </a:prstGeom>
        </p:spPr>
      </p:pic>
    </p:spTree>
    <p:extLst>
      <p:ext uri="{BB962C8B-B14F-4D97-AF65-F5344CB8AC3E}">
        <p14:creationId xmlns:p14="http://schemas.microsoft.com/office/powerpoint/2010/main" val="2365255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178B95-E515-4920-BAEF-DF1D1C546BDA}"/>
              </a:ext>
            </a:extLst>
          </p:cNvPr>
          <p:cNvSpPr>
            <a:spLocks noGrp="1"/>
          </p:cNvSpPr>
          <p:nvPr>
            <p:ph type="title"/>
          </p:nvPr>
        </p:nvSpPr>
        <p:spPr>
          <a:xfrm>
            <a:off x="1531681" y="349112"/>
            <a:ext cx="9152578"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Data Preparation and Transformation</a:t>
            </a:r>
            <a:endParaRPr lang="en-US" sz="4000" b="1" dirty="0">
              <a:solidFill>
                <a:srgbClr val="FFFFFF"/>
              </a:solidFill>
              <a:latin typeface="Times New Roman" panose="02020603050405020304" pitchFamily="18" charset="0"/>
              <a:cs typeface="Times New Roman" panose="02020603050405020304" pitchFamily="18" charset="0"/>
            </a:endParaRPr>
          </a:p>
        </p:txBody>
      </p:sp>
      <p:graphicFrame>
        <p:nvGraphicFramePr>
          <p:cNvPr id="42" name="Content Placeholder 2">
            <a:extLst>
              <a:ext uri="{FF2B5EF4-FFF2-40B4-BE49-F238E27FC236}">
                <a16:creationId xmlns:a16="http://schemas.microsoft.com/office/drawing/2014/main" id="{64D0D49F-5B97-D836-5CA4-6AF3A131479A}"/>
              </a:ext>
            </a:extLst>
          </p:cNvPr>
          <p:cNvGraphicFramePr>
            <a:graphicFrameLocks noGrp="1"/>
          </p:cNvGraphicFramePr>
          <p:nvPr>
            <p:ph idx="1"/>
            <p:extLst>
              <p:ext uri="{D42A27DB-BD31-4B8C-83A1-F6EECF244321}">
                <p14:modId xmlns:p14="http://schemas.microsoft.com/office/powerpoint/2010/main" val="871548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0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178B95-E515-4920-BAEF-DF1D1C546BDA}"/>
              </a:ext>
            </a:extLst>
          </p:cNvPr>
          <p:cNvSpPr>
            <a:spLocks noGrp="1"/>
          </p:cNvSpPr>
          <p:nvPr>
            <p:ph type="title"/>
          </p:nvPr>
        </p:nvSpPr>
        <p:spPr>
          <a:xfrm>
            <a:off x="4228999" y="349112"/>
            <a:ext cx="3734002"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Types of Models</a:t>
            </a: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7640E53-A226-C1BD-F894-83424A844DE4}"/>
              </a:ext>
            </a:extLst>
          </p:cNvPr>
          <p:cNvSpPr/>
          <p:nvPr/>
        </p:nvSpPr>
        <p:spPr>
          <a:xfrm>
            <a:off x="4419600" y="1925067"/>
            <a:ext cx="3352800" cy="756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MODELING</a:t>
            </a:r>
          </a:p>
        </p:txBody>
      </p:sp>
      <p:sp>
        <p:nvSpPr>
          <p:cNvPr id="6" name="Rectangle 5">
            <a:extLst>
              <a:ext uri="{FF2B5EF4-FFF2-40B4-BE49-F238E27FC236}">
                <a16:creationId xmlns:a16="http://schemas.microsoft.com/office/drawing/2014/main" id="{BC2950AD-63FC-1E25-A2E4-40BED387D543}"/>
              </a:ext>
            </a:extLst>
          </p:cNvPr>
          <p:cNvSpPr/>
          <p:nvPr/>
        </p:nvSpPr>
        <p:spPr>
          <a:xfrm>
            <a:off x="975282" y="4298730"/>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Baseline</a:t>
            </a:r>
          </a:p>
          <a:p>
            <a:pPr algn="ctr"/>
            <a:r>
              <a:rPr lang="en-US" dirty="0"/>
              <a:t>Model</a:t>
            </a:r>
          </a:p>
        </p:txBody>
      </p:sp>
      <p:sp>
        <p:nvSpPr>
          <p:cNvPr id="7" name="Rectangle 6">
            <a:extLst>
              <a:ext uri="{FF2B5EF4-FFF2-40B4-BE49-F238E27FC236}">
                <a16:creationId xmlns:a16="http://schemas.microsoft.com/office/drawing/2014/main" id="{59528CC1-117F-CEE6-ABC1-3F3EC978B920}"/>
              </a:ext>
            </a:extLst>
          </p:cNvPr>
          <p:cNvSpPr/>
          <p:nvPr/>
        </p:nvSpPr>
        <p:spPr>
          <a:xfrm>
            <a:off x="5039710" y="4298731"/>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Engineered Model</a:t>
            </a:r>
          </a:p>
        </p:txBody>
      </p:sp>
      <p:sp>
        <p:nvSpPr>
          <p:cNvPr id="8" name="Rectangle 7">
            <a:extLst>
              <a:ext uri="{FF2B5EF4-FFF2-40B4-BE49-F238E27FC236}">
                <a16:creationId xmlns:a16="http://schemas.microsoft.com/office/drawing/2014/main" id="{B9643213-D562-BB24-3B88-6AFE2D0AEC30}"/>
              </a:ext>
            </a:extLst>
          </p:cNvPr>
          <p:cNvSpPr/>
          <p:nvPr/>
        </p:nvSpPr>
        <p:spPr>
          <a:xfrm>
            <a:off x="9104138" y="4298730"/>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Hyperparameter Tuned Model</a:t>
            </a:r>
          </a:p>
        </p:txBody>
      </p:sp>
      <p:cxnSp>
        <p:nvCxnSpPr>
          <p:cNvPr id="10" name="Straight Arrow Connector 9">
            <a:extLst>
              <a:ext uri="{FF2B5EF4-FFF2-40B4-BE49-F238E27FC236}">
                <a16:creationId xmlns:a16="http://schemas.microsoft.com/office/drawing/2014/main" id="{DD90EBB2-D0AD-3DD3-F913-A65B8A3B22AA}"/>
              </a:ext>
            </a:extLst>
          </p:cNvPr>
          <p:cNvCxnSpPr>
            <a:stCxn id="5" idx="2"/>
            <a:endCxn id="6" idx="0"/>
          </p:cNvCxnSpPr>
          <p:nvPr/>
        </p:nvCxnSpPr>
        <p:spPr>
          <a:xfrm flipH="1">
            <a:off x="2031572" y="2681812"/>
            <a:ext cx="4064428" cy="1616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FD77D30-5783-1529-82FB-AEBBE3CFD058}"/>
              </a:ext>
            </a:extLst>
          </p:cNvPr>
          <p:cNvCxnSpPr>
            <a:stCxn id="5" idx="2"/>
            <a:endCxn id="7" idx="0"/>
          </p:cNvCxnSpPr>
          <p:nvPr/>
        </p:nvCxnSpPr>
        <p:spPr>
          <a:xfrm>
            <a:off x="6096000" y="2681812"/>
            <a:ext cx="0" cy="1616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1D423DE-6CE5-F4AC-FECE-C045C60867D9}"/>
              </a:ext>
            </a:extLst>
          </p:cNvPr>
          <p:cNvCxnSpPr>
            <a:stCxn id="5" idx="2"/>
            <a:endCxn id="8" idx="0"/>
          </p:cNvCxnSpPr>
          <p:nvPr/>
        </p:nvCxnSpPr>
        <p:spPr>
          <a:xfrm>
            <a:off x="6096000" y="2681812"/>
            <a:ext cx="4064428" cy="1616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313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9D6E0-BFE2-3CC3-E81F-6AA76C516D44}"/>
              </a:ext>
            </a:extLst>
          </p:cNvPr>
          <p:cNvSpPr>
            <a:spLocks noGrp="1"/>
          </p:cNvSpPr>
          <p:nvPr>
            <p:ph type="title"/>
          </p:nvPr>
        </p:nvSpPr>
        <p:spPr>
          <a:xfrm>
            <a:off x="876126" y="320463"/>
            <a:ext cx="5323715" cy="1246686"/>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Selecting the Best Tools for Prediction 1</a:t>
            </a:r>
            <a:endParaRPr lang="en-US" sz="4000" b="1" dirty="0">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754ECD73-B970-300C-85F8-E1A7654B3513}"/>
              </a:ext>
            </a:extLst>
          </p:cNvPr>
          <p:cNvSpPr>
            <a:spLocks noGrp="1"/>
          </p:cNvSpPr>
          <p:nvPr>
            <p:ph idx="1"/>
          </p:nvPr>
        </p:nvSpPr>
        <p:spPr>
          <a:xfrm>
            <a:off x="880389" y="1887611"/>
            <a:ext cx="5315189" cy="3535083"/>
          </a:xfrm>
        </p:spPr>
        <p:txBody>
          <a:bodyPr anchor="t">
            <a:noAutofit/>
          </a:bodyPr>
          <a:lstStyle/>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Logistic Regression: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Ideal for binary classification problems.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Provides a probability score for observations.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Simplicity and interpretability for stakeholders.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It's a foundational algorithm for binary classification problems, like the presence or absence of heart disease, which makes it an appropriate initial model to assess linear relationships.</a:t>
            </a:r>
          </a:p>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Decision Tree:</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Captures non-linear patterns.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Can be visualized for easy interpretation.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Handles both numerical and categorical data.</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Offers a clear visualization of decision paths, which can be useful for understanding key factors that contribute to heart disease.</a:t>
            </a:r>
          </a:p>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K-Nearest Neighbors (KNN):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 non-parametric method that makes no assumptions about data distribution.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Versatile, used for classification and regression.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It's a non-parametric method that can capture complex patterns by considering the similarity of cases, which can be pivotal in diagnosing heart disease where the interplay of various health indicators matters.</a:t>
            </a:r>
          </a:p>
          <a:p>
            <a:endParaRPr lang="en-US" sz="1200" dirty="0">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Web of wires connecting pins">
            <a:extLst>
              <a:ext uri="{FF2B5EF4-FFF2-40B4-BE49-F238E27FC236}">
                <a16:creationId xmlns:a16="http://schemas.microsoft.com/office/drawing/2014/main" id="{B8C46455-B359-CE4F-6F62-450D8298E10C}"/>
              </a:ext>
            </a:extLst>
          </p:cNvPr>
          <p:cNvPicPr>
            <a:picLocks noChangeAspect="1"/>
          </p:cNvPicPr>
          <p:nvPr/>
        </p:nvPicPr>
        <p:blipFill rotWithShape="1">
          <a:blip r:embed="rId2"/>
          <a:srcRect l="7526" r="28258" b="2"/>
          <a:stretch/>
        </p:blipFill>
        <p:spPr>
          <a:xfrm>
            <a:off x="7075967" y="1277440"/>
            <a:ext cx="4170530" cy="4335013"/>
          </a:xfrm>
          <a:prstGeom prst="rect">
            <a:avLst/>
          </a:prstGeom>
        </p:spPr>
      </p:pic>
    </p:spTree>
    <p:extLst>
      <p:ext uri="{BB962C8B-B14F-4D97-AF65-F5344CB8AC3E}">
        <p14:creationId xmlns:p14="http://schemas.microsoft.com/office/powerpoint/2010/main" val="401780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9D6E0-BFE2-3CC3-E81F-6AA76C516D44}"/>
              </a:ext>
            </a:extLst>
          </p:cNvPr>
          <p:cNvSpPr>
            <a:spLocks noGrp="1"/>
          </p:cNvSpPr>
          <p:nvPr>
            <p:ph type="title"/>
          </p:nvPr>
        </p:nvSpPr>
        <p:spPr>
          <a:xfrm>
            <a:off x="871863" y="285410"/>
            <a:ext cx="5323715" cy="1274749"/>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Selecting the Best Tools for Prediction 2</a:t>
            </a:r>
            <a:endParaRPr lang="en-US" sz="4000" b="1" dirty="0">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754ECD73-B970-300C-85F8-E1A7654B3513}"/>
              </a:ext>
            </a:extLst>
          </p:cNvPr>
          <p:cNvSpPr>
            <a:spLocks noGrp="1"/>
          </p:cNvSpPr>
          <p:nvPr>
            <p:ph idx="1"/>
          </p:nvPr>
        </p:nvSpPr>
        <p:spPr>
          <a:xfrm>
            <a:off x="880389" y="1845569"/>
            <a:ext cx="5315189" cy="3535083"/>
          </a:xfrm>
        </p:spPr>
        <p:txBody>
          <a:bodyPr anchor="t">
            <a:noAutofit/>
          </a:bodyPr>
          <a:lstStyle/>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Random Forest:</a:t>
            </a:r>
            <a:endParaRPr lang="en-US" sz="1200"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 ensemble of decision trees, improving prediction accuracy.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Reduces the risk of overfitting.</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Can handle a large dataset with higher dimensionality.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 ensemble approach that can handle a large number of input variables without variable deletion, thus utilizing the full breadth of data collected in heart disease datasets.</a:t>
            </a:r>
          </a:p>
          <a:p>
            <a:pPr>
              <a:buFont typeface="Arial" panose="020B0604020202020204" pitchFamily="34" charset="0"/>
              <a:buChar char="•"/>
            </a:pPr>
            <a:r>
              <a:rPr lang="en-US" sz="1200" b="1" i="0" dirty="0" err="1">
                <a:effectLst/>
                <a:latin typeface="Times New Roman" panose="02020603050405020304" pitchFamily="18" charset="0"/>
                <a:cs typeface="Times New Roman" panose="02020603050405020304" pitchFamily="18" charset="0"/>
              </a:rPr>
              <a:t>XGBoost</a:t>
            </a:r>
            <a:r>
              <a:rPr lang="en-US" sz="1200" b="1"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Known for its performance and speed.</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Handles missing data and provides feature importance scores.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Regularization to prevent overfitting.</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Known for its performance and speed, this algorithm can handle the non-linear relationships typical in medical data and has shown success in numerous Kaggle competitions dealing with health data.</a:t>
            </a:r>
          </a:p>
          <a:p>
            <a:pPr>
              <a:buFont typeface="Arial" panose="020B0604020202020204" pitchFamily="34" charset="0"/>
              <a:buChar char="•"/>
            </a:pPr>
            <a:r>
              <a:rPr lang="en-US" sz="1200" b="1" i="0" dirty="0" err="1">
                <a:effectLst/>
                <a:latin typeface="Times New Roman" panose="02020603050405020304" pitchFamily="18" charset="0"/>
                <a:cs typeface="Times New Roman" panose="02020603050405020304" pitchFamily="18" charset="0"/>
              </a:rPr>
              <a:t>LightGBM</a:t>
            </a:r>
            <a:r>
              <a:rPr lang="en-US" sz="1200" b="1"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Optimized gradient boosting framework.</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Faster training and higher efficiency.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Effective handling of large datasets and high-dimensional features.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 gradient boosting framework that is efficient with large datasets and many features, as often seen in heart disease datasets. It’s faster training and better accuracy make it suitable for our prediction needs.</a:t>
            </a:r>
          </a:p>
          <a:p>
            <a:endParaRPr lang="en-US" sz="1200" dirty="0">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Web of wires connecting pins">
            <a:extLst>
              <a:ext uri="{FF2B5EF4-FFF2-40B4-BE49-F238E27FC236}">
                <a16:creationId xmlns:a16="http://schemas.microsoft.com/office/drawing/2014/main" id="{B8C46455-B359-CE4F-6F62-450D8298E10C}"/>
              </a:ext>
            </a:extLst>
          </p:cNvPr>
          <p:cNvPicPr>
            <a:picLocks noChangeAspect="1"/>
          </p:cNvPicPr>
          <p:nvPr/>
        </p:nvPicPr>
        <p:blipFill rotWithShape="1">
          <a:blip r:embed="rId2"/>
          <a:srcRect l="8176" r="28908" b="2"/>
          <a:stretch/>
        </p:blipFill>
        <p:spPr>
          <a:xfrm>
            <a:off x="7075967" y="1232654"/>
            <a:ext cx="4170530" cy="4424585"/>
          </a:xfrm>
          <a:prstGeom prst="rect">
            <a:avLst/>
          </a:prstGeom>
        </p:spPr>
      </p:pic>
    </p:spTree>
    <p:extLst>
      <p:ext uri="{BB962C8B-B14F-4D97-AF65-F5344CB8AC3E}">
        <p14:creationId xmlns:p14="http://schemas.microsoft.com/office/powerpoint/2010/main" val="415345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AD4D97-41F1-D388-28B2-677ED7E33DA5}"/>
              </a:ext>
            </a:extLst>
          </p:cNvPr>
          <p:cNvSpPr>
            <a:spLocks noGrp="1"/>
          </p:cNvSpPr>
          <p:nvPr>
            <p:ph type="title"/>
          </p:nvPr>
        </p:nvSpPr>
        <p:spPr>
          <a:xfrm>
            <a:off x="1910253" y="368757"/>
            <a:ext cx="8371493" cy="877729"/>
          </a:xfrm>
        </p:spPr>
        <p:txBody>
          <a:bodyPr vert="horz" lIns="91440" tIns="45720" rIns="91440" bIns="45720" rtlCol="0" anchor="ctr">
            <a:normAutofit/>
          </a:bodyPr>
          <a:lstStyle/>
          <a:p>
            <a:r>
              <a:rPr lang="en-US" sz="4000" b="1" i="0" kern="1200" dirty="0">
                <a:solidFill>
                  <a:srgbClr val="FFFFFF"/>
                </a:solidFill>
                <a:effectLst/>
                <a:latin typeface="Times New Roman" panose="02020603050405020304" pitchFamily="18" charset="0"/>
                <a:cs typeface="Times New Roman" panose="02020603050405020304" pitchFamily="18" charset="0"/>
              </a:rPr>
              <a:t>Baseline Model Performance Metrics</a:t>
            </a:r>
            <a:endParaRPr lang="en-US" sz="4000" b="1" kern="12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EF4445E-7520-8685-92D6-BC0786430122}"/>
              </a:ext>
            </a:extLst>
          </p:cNvPr>
          <p:cNvGraphicFramePr>
            <a:graphicFrameLocks noGrp="1"/>
          </p:cNvGraphicFramePr>
          <p:nvPr>
            <p:ph idx="1"/>
            <p:extLst>
              <p:ext uri="{D42A27DB-BD31-4B8C-83A1-F6EECF244321}">
                <p14:modId xmlns:p14="http://schemas.microsoft.com/office/powerpoint/2010/main" val="1701471440"/>
              </p:ext>
            </p:extLst>
          </p:nvPr>
        </p:nvGraphicFramePr>
        <p:xfrm>
          <a:off x="644056" y="2361590"/>
          <a:ext cx="10927832" cy="3688788"/>
        </p:xfrm>
        <a:graphic>
          <a:graphicData uri="http://schemas.openxmlformats.org/drawingml/2006/table">
            <a:tbl>
              <a:tblPr firstRow="1" bandRow="1">
                <a:tableStyleId>{69012ECD-51FC-41F1-AA8D-1B2483CD663E}</a:tableStyleId>
              </a:tblPr>
              <a:tblGrid>
                <a:gridCol w="3140736">
                  <a:extLst>
                    <a:ext uri="{9D8B030D-6E8A-4147-A177-3AD203B41FA5}">
                      <a16:colId xmlns:a16="http://schemas.microsoft.com/office/drawing/2014/main" val="822729870"/>
                    </a:ext>
                  </a:extLst>
                </a:gridCol>
                <a:gridCol w="2901759">
                  <a:extLst>
                    <a:ext uri="{9D8B030D-6E8A-4147-A177-3AD203B41FA5}">
                      <a16:colId xmlns:a16="http://schemas.microsoft.com/office/drawing/2014/main" val="3668527594"/>
                    </a:ext>
                  </a:extLst>
                </a:gridCol>
                <a:gridCol w="2901759">
                  <a:extLst>
                    <a:ext uri="{9D8B030D-6E8A-4147-A177-3AD203B41FA5}">
                      <a16:colId xmlns:a16="http://schemas.microsoft.com/office/drawing/2014/main" val="3940868130"/>
                    </a:ext>
                  </a:extLst>
                </a:gridCol>
                <a:gridCol w="1983578">
                  <a:extLst>
                    <a:ext uri="{9D8B030D-6E8A-4147-A177-3AD203B41FA5}">
                      <a16:colId xmlns:a16="http://schemas.microsoft.com/office/drawing/2014/main" val="3344831156"/>
                    </a:ext>
                  </a:extLst>
                </a:gridCol>
              </a:tblGrid>
              <a:tr h="527827">
                <a:tc>
                  <a:txBody>
                    <a:bodyPr/>
                    <a:lstStyle/>
                    <a:p>
                      <a:pPr fontAlgn="b"/>
                      <a:r>
                        <a:rPr lang="en-US" sz="2400" b="1" dirty="0">
                          <a:effectLst/>
                          <a:latin typeface="Times New Roman" panose="02020603050405020304" pitchFamily="18" charset="0"/>
                          <a:cs typeface="Times New Roman" panose="02020603050405020304" pitchFamily="18" charset="0"/>
                        </a:rPr>
                        <a:t>Model</a:t>
                      </a:r>
                    </a:p>
                  </a:txBody>
                  <a:tcPr marL="120144" marR="120144" marT="60072" marB="60072" anchor="b">
                    <a:lnR w="12700" cap="flat" cmpd="sng" algn="ctr">
                      <a:solidFill>
                        <a:schemeClr val="bg1"/>
                      </a:solidFill>
                      <a:prstDash val="solid"/>
                      <a:round/>
                      <a:headEnd type="none" w="med" len="med"/>
                      <a:tailEnd type="none" w="med" len="med"/>
                    </a:lnR>
                  </a:tcPr>
                </a:tc>
                <a:tc>
                  <a:txBody>
                    <a:bodyPr/>
                    <a:lstStyle/>
                    <a:p>
                      <a:pPr fontAlgn="b"/>
                      <a:r>
                        <a:rPr lang="en-US" sz="2400" b="1" dirty="0">
                          <a:effectLst/>
                          <a:latin typeface="Times New Roman" panose="02020603050405020304" pitchFamily="18" charset="0"/>
                          <a:cs typeface="Times New Roman" panose="02020603050405020304" pitchFamily="18" charset="0"/>
                        </a:rPr>
                        <a:t>Accuracy</a:t>
                      </a:r>
                    </a:p>
                  </a:txBody>
                  <a:tcPr marL="120144" marR="120144" marT="60072" marB="6007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fontAlgn="b"/>
                      <a:r>
                        <a:rPr lang="en-US" sz="2400" b="1" dirty="0">
                          <a:effectLst/>
                          <a:latin typeface="Times New Roman" panose="02020603050405020304" pitchFamily="18" charset="0"/>
                          <a:cs typeface="Times New Roman" panose="02020603050405020304" pitchFamily="18" charset="0"/>
                        </a:rPr>
                        <a:t>Precision</a:t>
                      </a:r>
                    </a:p>
                  </a:txBody>
                  <a:tcPr marL="120144" marR="120144" marT="60072" marB="6007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fontAlgn="b"/>
                      <a:r>
                        <a:rPr lang="en-US" sz="2400" b="1">
                          <a:effectLst/>
                          <a:latin typeface="Times New Roman" panose="02020603050405020304" pitchFamily="18" charset="0"/>
                          <a:cs typeface="Times New Roman" panose="02020603050405020304" pitchFamily="18" charset="0"/>
                        </a:rPr>
                        <a:t>ROC-AUC</a:t>
                      </a:r>
                    </a:p>
                  </a:txBody>
                  <a:tcPr marL="120144" marR="120144" marT="60072" marB="60072"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82441968"/>
                  </a:ext>
                </a:extLst>
              </a:tr>
              <a:tr h="52782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Logistic Regression</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0.723</a:t>
                      </a: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0.745</a:t>
                      </a: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0.786</a:t>
                      </a: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50662572"/>
                  </a:ext>
                </a:extLst>
              </a:tr>
              <a:tr h="545156">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Decision Tree</a:t>
                      </a:r>
                    </a:p>
                  </a:txBody>
                  <a:tcPr marL="120144" marR="120144" marT="60072" marB="60072" anchor="ctr">
                    <a:lnR w="12700" cap="flat" cmpd="sng" algn="ctr">
                      <a:solidFill>
                        <a:schemeClr val="accent1"/>
                      </a:solidFill>
                      <a:prstDash val="solid"/>
                      <a:round/>
                      <a:headEnd type="none" w="med" len="med"/>
                      <a:tailEnd type="none" w="med" len="med"/>
                    </a:lnR>
                    <a:lnB w="3175" cap="flat" cmpd="sng" algn="ctr">
                      <a:solidFill>
                        <a:schemeClr val="accent1"/>
                      </a:solidFill>
                      <a:prstDash val="solid"/>
                      <a:round/>
                      <a:headEnd type="none" w="med" len="med"/>
                      <a:tailEnd type="none" w="med" len="med"/>
                    </a:lnB>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0.633</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174070185"/>
                  </a:ext>
                </a:extLst>
              </a:tr>
              <a:tr h="50449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KNN</a:t>
                      </a:r>
                    </a:p>
                  </a:txBody>
                  <a:tcPr marL="120144" marR="120144" marT="60072" marB="60072" anchor="ctr">
                    <a:lnL w="3175"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base"/>
                      <a:r>
                        <a:rPr lang="en-US" sz="2400" dirty="0">
                          <a:solidFill>
                            <a:schemeClr val="tx1"/>
                          </a:solidFill>
                          <a:latin typeface="Times New Roman" panose="02020603050405020304" pitchFamily="18" charset="0"/>
                          <a:cs typeface="Times New Roman" panose="02020603050405020304" pitchFamily="18" charset="0"/>
                        </a:rPr>
                        <a:t>0.648</a:t>
                      </a:r>
                      <a:endParaRPr lang="en-US" sz="2400" dirty="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0.654</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0.691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76826580"/>
                  </a:ext>
                </a:extLst>
              </a:tr>
              <a:tr h="52782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Random Forest</a:t>
                      </a:r>
                    </a:p>
                  </a:txBody>
                  <a:tcPr marL="120144" marR="120144" marT="60072" marB="60072" anchor="ctr">
                    <a:lnR w="12700" cap="flat" cmpd="sng" algn="ctr">
                      <a:solidFill>
                        <a:schemeClr val="accent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0.712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0.716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0.771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63933575"/>
                  </a:ext>
                </a:extLst>
              </a:tr>
              <a:tr h="527827">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XGBoost</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0.736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0.757</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0.796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2993453"/>
                  </a:ext>
                </a:extLst>
              </a:tr>
              <a:tr h="527827">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LightGBM</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0.740</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0.761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dirty="0">
                          <a:solidFill>
                            <a:schemeClr val="tx1"/>
                          </a:solidFill>
                          <a:latin typeface="Times New Roman" panose="02020603050405020304" pitchFamily="18" charset="0"/>
                          <a:cs typeface="Times New Roman" panose="02020603050405020304" pitchFamily="18" charset="0"/>
                        </a:rPr>
                        <a:t>0.802</a:t>
                      </a:r>
                      <a:endParaRPr lang="en-US" sz="2400" dirty="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57273286"/>
                  </a:ext>
                </a:extLst>
              </a:tr>
            </a:tbl>
          </a:graphicData>
        </a:graphic>
      </p:graphicFrame>
      <p:graphicFrame>
        <p:nvGraphicFramePr>
          <p:cNvPr id="3" name="Table 2">
            <a:extLst>
              <a:ext uri="{FF2B5EF4-FFF2-40B4-BE49-F238E27FC236}">
                <a16:creationId xmlns:a16="http://schemas.microsoft.com/office/drawing/2014/main" id="{A9223A0E-37EB-5FDF-0600-52568F77D5FE}"/>
              </a:ext>
            </a:extLst>
          </p:cNvPr>
          <p:cNvGraphicFramePr>
            <a:graphicFrameLocks noGrp="1"/>
          </p:cNvGraphicFramePr>
          <p:nvPr>
            <p:extLst>
              <p:ext uri="{D42A27DB-BD31-4B8C-83A1-F6EECF244321}">
                <p14:modId xmlns:p14="http://schemas.microsoft.com/office/powerpoint/2010/main" val="1712938706"/>
              </p:ext>
            </p:extLst>
          </p:nvPr>
        </p:nvGraphicFramePr>
        <p:xfrm>
          <a:off x="641131" y="3962400"/>
          <a:ext cx="3142593" cy="504497"/>
        </p:xfrm>
        <a:graphic>
          <a:graphicData uri="http://schemas.openxmlformats.org/drawingml/2006/table">
            <a:tbl>
              <a:tblPr/>
              <a:tblGrid>
                <a:gridCol w="3142593">
                  <a:extLst>
                    <a:ext uri="{9D8B030D-6E8A-4147-A177-3AD203B41FA5}">
                      <a16:colId xmlns:a16="http://schemas.microsoft.com/office/drawing/2014/main" val="1576677073"/>
                    </a:ext>
                  </a:extLst>
                </a:gridCol>
              </a:tblGrid>
              <a:tr h="504497">
                <a:tc>
                  <a:txBody>
                    <a:bodyPr/>
                    <a:lstStyle/>
                    <a:p>
                      <a:endParaRPr lang="en-US" dirty="0"/>
                    </a:p>
                  </a:txBody>
                  <a:tcPr>
                    <a:lnL w="3175" cmpd="sng">
                      <a:solidFill>
                        <a:schemeClr val="accent1"/>
                      </a:solidFill>
                      <a:prstDash val="solid"/>
                    </a:lnL>
                    <a:lnR w="3175" cmpd="sng">
                      <a:solidFill>
                        <a:schemeClr val="accent1"/>
                      </a:solidFill>
                      <a:prstDash val="solid"/>
                    </a:lnR>
                    <a:lnT w="3175" cmpd="sng">
                      <a:solidFill>
                        <a:schemeClr val="accent1"/>
                      </a:solidFill>
                      <a:prstDash val="solid"/>
                    </a:lnT>
                    <a:lnB w="3175" cmpd="sng">
                      <a:solidFill>
                        <a:schemeClr val="accent1"/>
                      </a:solidFill>
                      <a:prstDash val="solid"/>
                    </a:lnB>
                  </a:tcPr>
                </a:tc>
                <a:extLst>
                  <a:ext uri="{0D108BD9-81ED-4DB2-BD59-A6C34878D82A}">
                    <a16:rowId xmlns:a16="http://schemas.microsoft.com/office/drawing/2014/main" val="3896348364"/>
                  </a:ext>
                </a:extLst>
              </a:tr>
            </a:tbl>
          </a:graphicData>
        </a:graphic>
      </p:graphicFrame>
      <p:graphicFrame>
        <p:nvGraphicFramePr>
          <p:cNvPr id="5" name="Table 4">
            <a:extLst>
              <a:ext uri="{FF2B5EF4-FFF2-40B4-BE49-F238E27FC236}">
                <a16:creationId xmlns:a16="http://schemas.microsoft.com/office/drawing/2014/main" id="{1628C3FF-3730-AC57-4402-6D4E78E18EFA}"/>
              </a:ext>
            </a:extLst>
          </p:cNvPr>
          <p:cNvGraphicFramePr>
            <a:graphicFrameLocks noGrp="1"/>
          </p:cNvGraphicFramePr>
          <p:nvPr>
            <p:extLst>
              <p:ext uri="{D42A27DB-BD31-4B8C-83A1-F6EECF244321}">
                <p14:modId xmlns:p14="http://schemas.microsoft.com/office/powerpoint/2010/main" val="1549971054"/>
              </p:ext>
            </p:extLst>
          </p:nvPr>
        </p:nvGraphicFramePr>
        <p:xfrm>
          <a:off x="641131" y="3961911"/>
          <a:ext cx="3142593" cy="504986"/>
        </p:xfrm>
        <a:graphic>
          <a:graphicData uri="http://schemas.openxmlformats.org/drawingml/2006/table">
            <a:tbl>
              <a:tblPr/>
              <a:tblGrid>
                <a:gridCol w="3142593">
                  <a:extLst>
                    <a:ext uri="{9D8B030D-6E8A-4147-A177-3AD203B41FA5}">
                      <a16:colId xmlns:a16="http://schemas.microsoft.com/office/drawing/2014/main" val="1238749570"/>
                    </a:ext>
                  </a:extLst>
                </a:gridCol>
              </a:tblGrid>
              <a:tr h="504986">
                <a:tc>
                  <a:txBody>
                    <a:bodyPr/>
                    <a:lstStyle/>
                    <a:p>
                      <a:endParaRPr 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solidFill>
                        <a:schemeClr val="accent1"/>
                      </a:solidFill>
                      <a:prstDash val="solid"/>
                    </a:lnB>
                  </a:tcPr>
                </a:tc>
                <a:extLst>
                  <a:ext uri="{0D108BD9-81ED-4DB2-BD59-A6C34878D82A}">
                    <a16:rowId xmlns:a16="http://schemas.microsoft.com/office/drawing/2014/main" val="2508482871"/>
                  </a:ext>
                </a:extLst>
              </a:tr>
            </a:tbl>
          </a:graphicData>
        </a:graphic>
      </p:graphicFrame>
    </p:spTree>
    <p:extLst>
      <p:ext uri="{BB962C8B-B14F-4D97-AF65-F5344CB8AC3E}">
        <p14:creationId xmlns:p14="http://schemas.microsoft.com/office/powerpoint/2010/main" val="35462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37F84C-A68B-BECF-455B-008563BB4A37}"/>
              </a:ext>
            </a:extLst>
          </p:cNvPr>
          <p:cNvSpPr>
            <a:spLocks noGrp="1"/>
          </p:cNvSpPr>
          <p:nvPr>
            <p:ph type="title"/>
          </p:nvPr>
        </p:nvSpPr>
        <p:spPr>
          <a:xfrm>
            <a:off x="3344915" y="349112"/>
            <a:ext cx="5502169"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Baseline Model Insights</a:t>
            </a:r>
            <a:endParaRPr lang="en-US" sz="4000" dirty="0">
              <a:solidFill>
                <a:srgbClr val="FFFFFF"/>
              </a:solidFill>
              <a:latin typeface="Times New Roman" panose="02020603050405020304" pitchFamily="18" charset="0"/>
              <a:cs typeface="Times New Roman" panose="02020603050405020304" pitchFamily="18" charset="0"/>
            </a:endParaRPr>
          </a:p>
        </p:txBody>
      </p:sp>
      <p:graphicFrame>
        <p:nvGraphicFramePr>
          <p:cNvPr id="8" name="Content Placeholder 2">
            <a:extLst>
              <a:ext uri="{FF2B5EF4-FFF2-40B4-BE49-F238E27FC236}">
                <a16:creationId xmlns:a16="http://schemas.microsoft.com/office/drawing/2014/main" id="{294A5F7E-9F97-75A7-20C9-029A3CD6AEBC}"/>
              </a:ext>
            </a:extLst>
          </p:cNvPr>
          <p:cNvGraphicFramePr>
            <a:graphicFrameLocks noGrp="1"/>
          </p:cNvGraphicFramePr>
          <p:nvPr>
            <p:ph idx="1"/>
            <p:extLst>
              <p:ext uri="{D42A27DB-BD31-4B8C-83A1-F6EECF244321}">
                <p14:modId xmlns:p14="http://schemas.microsoft.com/office/powerpoint/2010/main" val="409612499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895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50" name="Rectangle 4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79D6A50-E2A8-3994-14BC-417A70268F54}"/>
              </a:ext>
            </a:extLst>
          </p:cNvPr>
          <p:cNvSpPr>
            <a:spLocks noGrp="1"/>
          </p:cNvSpPr>
          <p:nvPr>
            <p:ph type="title"/>
          </p:nvPr>
        </p:nvSpPr>
        <p:spPr>
          <a:xfrm>
            <a:off x="4159672" y="356892"/>
            <a:ext cx="3641836" cy="1030515"/>
          </a:xfrm>
        </p:spPr>
        <p:txBody>
          <a:bodyPr vert="horz" lIns="91440" tIns="45720" rIns="91440" bIns="45720" rtlCol="0" anchor="ctr">
            <a:normAutofit/>
          </a:bodyPr>
          <a:lstStyle/>
          <a:p>
            <a:r>
              <a:rPr lang="en-US" sz="4000" b="1" dirty="0">
                <a:solidFill>
                  <a:srgbClr val="FFFFFF"/>
                </a:solidFill>
                <a:latin typeface="Times New Roman" panose="02020603050405020304" pitchFamily="18" charset="0"/>
                <a:cs typeface="Times New Roman" panose="02020603050405020304" pitchFamily="18" charset="0"/>
              </a:rPr>
              <a:t>Visual Analysis</a:t>
            </a:r>
          </a:p>
        </p:txBody>
      </p:sp>
      <p:pic>
        <p:nvPicPr>
          <p:cNvPr id="12" name="Picture 11" descr="A graph of age and bmi&#10;&#10;Description automatically generated">
            <a:extLst>
              <a:ext uri="{FF2B5EF4-FFF2-40B4-BE49-F238E27FC236}">
                <a16:creationId xmlns:a16="http://schemas.microsoft.com/office/drawing/2014/main" id="{0142EAE7-FF3B-B9C3-95CA-5EF4CB4DA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57" y="2308633"/>
            <a:ext cx="5063321" cy="3962050"/>
          </a:xfrm>
          <a:prstGeom prst="rect">
            <a:avLst/>
          </a:prstGeom>
        </p:spPr>
      </p:pic>
      <p:pic>
        <p:nvPicPr>
          <p:cNvPr id="24" name="Content Placeholder 23" descr="A graph of weight distribution&#10;&#10;Description automatically generated">
            <a:extLst>
              <a:ext uri="{FF2B5EF4-FFF2-40B4-BE49-F238E27FC236}">
                <a16:creationId xmlns:a16="http://schemas.microsoft.com/office/drawing/2014/main" id="{E7ABB395-DE6B-9565-8BF0-BD41DF60E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55500"/>
            <a:ext cx="5674657" cy="3603409"/>
          </a:xfrm>
          <a:prstGeom prst="rect">
            <a:avLst/>
          </a:prstGeom>
        </p:spPr>
      </p:pic>
      <p:sp>
        <p:nvSpPr>
          <p:cNvPr id="44" name="Content Placeholder 43">
            <a:extLst>
              <a:ext uri="{FF2B5EF4-FFF2-40B4-BE49-F238E27FC236}">
                <a16:creationId xmlns:a16="http://schemas.microsoft.com/office/drawing/2014/main" id="{4C1BF709-217B-5284-74F2-40B39D180F38}"/>
              </a:ext>
            </a:extLst>
          </p:cNvPr>
          <p:cNvSpPr>
            <a:spLocks noGrp="1"/>
          </p:cNvSpPr>
          <p:nvPr>
            <p:ph idx="1"/>
          </p:nvPr>
        </p:nvSpPr>
        <p:spPr>
          <a:xfrm>
            <a:off x="1712792" y="7963671"/>
            <a:ext cx="9496427" cy="1385266"/>
          </a:xfrm>
        </p:spPr>
        <p:txBody>
          <a:bodyPr>
            <a:normAutofit/>
          </a:bodyPr>
          <a:lstStyle/>
          <a:p>
            <a:pPr marL="0" indent="0">
              <a:buNone/>
            </a:pPr>
            <a:endParaRPr lang="en-US" sz="2000" dirty="0"/>
          </a:p>
        </p:txBody>
      </p:sp>
    </p:spTree>
    <p:extLst>
      <p:ext uri="{BB962C8B-B14F-4D97-AF65-F5344CB8AC3E}">
        <p14:creationId xmlns:p14="http://schemas.microsoft.com/office/powerpoint/2010/main" val="33394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0FC1A-490D-BDBE-29AA-9B52D45DF325}"/>
              </a:ext>
            </a:extLst>
          </p:cNvPr>
          <p:cNvSpPr>
            <a:spLocks noGrp="1"/>
          </p:cNvSpPr>
          <p:nvPr>
            <p:ph type="title"/>
          </p:nvPr>
        </p:nvSpPr>
        <p:spPr>
          <a:xfrm>
            <a:off x="1041804" y="357351"/>
            <a:ext cx="5323715" cy="1461818"/>
          </a:xfrm>
        </p:spPr>
        <p:txBody>
          <a:bodyPr anchor="b">
            <a:normAutofit/>
          </a:bodyPr>
          <a:lstStyle/>
          <a:p>
            <a:pPr algn="ctr"/>
            <a:r>
              <a:rPr lang="en-US" sz="3100" b="1" i="0" dirty="0">
                <a:effectLst/>
                <a:latin typeface="Times New Roman" panose="02020603050405020304" pitchFamily="18" charset="0"/>
                <a:cs typeface="Times New Roman" panose="02020603050405020304" pitchFamily="18" charset="0"/>
              </a:rPr>
              <a:t>Crafting Insights: Advanced Feature Engineering for Heart Disease Prediction</a:t>
            </a:r>
            <a:endParaRPr lang="en-US" sz="31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E2E485-B8AC-7E9F-6AE1-0923EAF6819F}"/>
              </a:ext>
            </a:extLst>
          </p:cNvPr>
          <p:cNvSpPr>
            <a:spLocks noGrp="1"/>
          </p:cNvSpPr>
          <p:nvPr>
            <p:ph idx="1"/>
          </p:nvPr>
        </p:nvSpPr>
        <p:spPr>
          <a:xfrm>
            <a:off x="1050330" y="2187910"/>
            <a:ext cx="5315189" cy="3535083"/>
          </a:xfrm>
        </p:spPr>
        <p:txBody>
          <a:bodyPr anchor="t">
            <a:noAutofit/>
          </a:bodyPr>
          <a:lstStyle/>
          <a:p>
            <a:pPr marL="0" indent="0">
              <a:buNone/>
            </a:pPr>
            <a:r>
              <a:rPr lang="en-US" sz="1100" b="1" dirty="0">
                <a:latin typeface="Times New Roman" panose="02020603050405020304" pitchFamily="18" charset="0"/>
                <a:cs typeface="Times New Roman" panose="02020603050405020304" pitchFamily="18" charset="0"/>
              </a:rPr>
              <a:t>Features Created:</a:t>
            </a:r>
            <a:endParaRPr lang="en-US" sz="1100" b="1" i="0" dirty="0">
              <a:effectLst/>
              <a:latin typeface="Times New Roman" panose="02020603050405020304" pitchFamily="18" charset="0"/>
              <a:cs typeface="Times New Roman" panose="02020603050405020304" pitchFamily="18" charset="0"/>
            </a:endParaRP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BMI Calculation</a:t>
            </a:r>
            <a:r>
              <a:rPr lang="en-US" sz="1100" b="0" i="0" dirty="0">
                <a:effectLst/>
                <a:latin typeface="Times New Roman" panose="02020603050405020304" pitchFamily="18" charset="0"/>
                <a:cs typeface="Times New Roman" panose="02020603050405020304" pitchFamily="18" charset="0"/>
              </a:rPr>
              <a:t>: Body Mass Index (BMI) was computed from height and weight, providing a single metric that encapsulates the overall body health related to weight status.</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Blood Pressure Categorization</a:t>
            </a:r>
            <a:r>
              <a:rPr lang="en-US" sz="1100" b="0" i="0" dirty="0">
                <a:effectLst/>
                <a:latin typeface="Times New Roman" panose="02020603050405020304" pitchFamily="18" charset="0"/>
                <a:cs typeface="Times New Roman" panose="02020603050405020304" pitchFamily="18" charset="0"/>
              </a:rPr>
              <a:t>: Blood pressure readings were categorized into normal, elevated, high, and hypertensive crisis, allowing for simplified analysis and better understanding of risk factors associated with each category.</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Cholesterol and Glucose Levels</a:t>
            </a:r>
            <a:r>
              <a:rPr lang="en-US" sz="1100" b="0" i="0" dirty="0">
                <a:effectLst/>
                <a:latin typeface="Times New Roman" panose="02020603050405020304" pitchFamily="18" charset="0"/>
                <a:cs typeface="Times New Roman" panose="02020603050405020304" pitchFamily="18" charset="0"/>
              </a:rPr>
              <a:t>: Cholesterol and glucose levels were also categorized, aiding in the identification of patients with higher risks for cardiovascular diseases.</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Derived Combined Health Score</a:t>
            </a:r>
            <a:r>
              <a:rPr lang="en-US" sz="1100" b="0" i="0" dirty="0">
                <a:effectLst/>
                <a:latin typeface="Times New Roman" panose="02020603050405020304" pitchFamily="18" charset="0"/>
                <a:cs typeface="Times New Roman" panose="02020603050405020304" pitchFamily="18" charset="0"/>
              </a:rPr>
              <a:t>: A combined health score was created from activity levels, smoking, and alcohol consumption data to represent a lifestyle health indicator.</a:t>
            </a:r>
          </a:p>
          <a:p>
            <a:pPr marL="0" indent="0">
              <a:buNone/>
            </a:pPr>
            <a:r>
              <a:rPr lang="en-US" sz="1100" b="1" dirty="0">
                <a:latin typeface="Times New Roman" panose="02020603050405020304" pitchFamily="18" charset="0"/>
                <a:cs typeface="Times New Roman" panose="02020603050405020304" pitchFamily="18" charset="0"/>
              </a:rPr>
              <a:t>Aim:</a:t>
            </a:r>
            <a:endParaRPr lang="en-US" sz="1100" b="1"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Enriched the dataset with nuanced features for deeper pattern recognition associated with heart disease risk.</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Aimed to enhance model interpretability and prediction accuracy.</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Provided comprehensive insights into critical heart health influencers.</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Newly engineered features expected to boost the models' predictive capabilities.</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Targeted at accurately identifying individuals at higher risk of cardiovascular disease.</a:t>
            </a:r>
          </a:p>
        </p:txBody>
      </p:sp>
      <p:sp>
        <p:nvSpPr>
          <p:cNvPr id="35"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row of samples for medical testing">
            <a:extLst>
              <a:ext uri="{FF2B5EF4-FFF2-40B4-BE49-F238E27FC236}">
                <a16:creationId xmlns:a16="http://schemas.microsoft.com/office/drawing/2014/main" id="{7E6DB42A-EA3D-56EC-4D54-AEEBA31B923A}"/>
              </a:ext>
            </a:extLst>
          </p:cNvPr>
          <p:cNvPicPr>
            <a:picLocks noChangeAspect="1"/>
          </p:cNvPicPr>
          <p:nvPr/>
        </p:nvPicPr>
        <p:blipFill rotWithShape="1">
          <a:blip r:embed="rId2"/>
          <a:srcRect l="27846"/>
          <a:stretch/>
        </p:blipFill>
        <p:spPr>
          <a:xfrm>
            <a:off x="7075967" y="1277432"/>
            <a:ext cx="4170530" cy="4335028"/>
          </a:xfrm>
          <a:prstGeom prst="rect">
            <a:avLst/>
          </a:prstGeom>
        </p:spPr>
      </p:pic>
    </p:spTree>
    <p:extLst>
      <p:ext uri="{BB962C8B-B14F-4D97-AF65-F5344CB8AC3E}">
        <p14:creationId xmlns:p14="http://schemas.microsoft.com/office/powerpoint/2010/main" val="121293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5ECDD5-1295-F692-D12D-412C6E709181}"/>
              </a:ext>
            </a:extLst>
          </p:cNvPr>
          <p:cNvSpPr>
            <a:spLocks noGrp="1"/>
          </p:cNvSpPr>
          <p:nvPr>
            <p:ph type="title"/>
          </p:nvPr>
        </p:nvSpPr>
        <p:spPr>
          <a:xfrm>
            <a:off x="2023877" y="349112"/>
            <a:ext cx="8168188" cy="877729"/>
          </a:xfrm>
        </p:spPr>
        <p:txBody>
          <a:bodyPr vert="horz" lIns="91440" tIns="45720" rIns="91440" bIns="45720" rtlCol="0" anchor="ctr">
            <a:normAutofit/>
          </a:bodyPr>
          <a:lstStyle/>
          <a:p>
            <a:r>
              <a:rPr lang="en-US" sz="4000" b="1" kern="1200" dirty="0">
                <a:solidFill>
                  <a:srgbClr val="FFFFFF"/>
                </a:solidFill>
                <a:latin typeface="Times New Roman" panose="02020603050405020304" pitchFamily="18" charset="0"/>
                <a:cs typeface="Times New Roman" panose="02020603050405020304" pitchFamily="18" charset="0"/>
              </a:rPr>
              <a:t>Feature Engineering Model Metrics</a:t>
            </a:r>
          </a:p>
        </p:txBody>
      </p:sp>
      <p:graphicFrame>
        <p:nvGraphicFramePr>
          <p:cNvPr id="7" name="Content Placeholder 6">
            <a:extLst>
              <a:ext uri="{FF2B5EF4-FFF2-40B4-BE49-F238E27FC236}">
                <a16:creationId xmlns:a16="http://schemas.microsoft.com/office/drawing/2014/main" id="{BB095471-1E8F-6984-A54F-AA48753EA1BB}"/>
              </a:ext>
            </a:extLst>
          </p:cNvPr>
          <p:cNvGraphicFramePr>
            <a:graphicFrameLocks noGrp="1"/>
          </p:cNvGraphicFramePr>
          <p:nvPr>
            <p:ph idx="1"/>
            <p:extLst>
              <p:ext uri="{D42A27DB-BD31-4B8C-83A1-F6EECF244321}">
                <p14:modId xmlns:p14="http://schemas.microsoft.com/office/powerpoint/2010/main" val="3792883314"/>
              </p:ext>
            </p:extLst>
          </p:nvPr>
        </p:nvGraphicFramePr>
        <p:xfrm>
          <a:off x="644056" y="2764454"/>
          <a:ext cx="10927830" cy="2889057"/>
        </p:xfrm>
        <a:graphic>
          <a:graphicData uri="http://schemas.openxmlformats.org/drawingml/2006/table">
            <a:tbl>
              <a:tblPr firstRow="1" bandRow="1">
                <a:tableStyleId>{5C22544A-7EE6-4342-B048-85BDC9FD1C3A}</a:tableStyleId>
              </a:tblPr>
              <a:tblGrid>
                <a:gridCol w="3202115">
                  <a:extLst>
                    <a:ext uri="{9D8B030D-6E8A-4147-A177-3AD203B41FA5}">
                      <a16:colId xmlns:a16="http://schemas.microsoft.com/office/drawing/2014/main" val="2184849452"/>
                    </a:ext>
                  </a:extLst>
                </a:gridCol>
                <a:gridCol w="2914338">
                  <a:extLst>
                    <a:ext uri="{9D8B030D-6E8A-4147-A177-3AD203B41FA5}">
                      <a16:colId xmlns:a16="http://schemas.microsoft.com/office/drawing/2014/main" val="827254059"/>
                    </a:ext>
                  </a:extLst>
                </a:gridCol>
                <a:gridCol w="2870958">
                  <a:extLst>
                    <a:ext uri="{9D8B030D-6E8A-4147-A177-3AD203B41FA5}">
                      <a16:colId xmlns:a16="http://schemas.microsoft.com/office/drawing/2014/main" val="3260851868"/>
                    </a:ext>
                  </a:extLst>
                </a:gridCol>
                <a:gridCol w="1940419">
                  <a:extLst>
                    <a:ext uri="{9D8B030D-6E8A-4147-A177-3AD203B41FA5}">
                      <a16:colId xmlns:a16="http://schemas.microsoft.com/office/drawing/2014/main" val="1817996885"/>
                    </a:ext>
                  </a:extLst>
                </a:gridCol>
              </a:tblGrid>
              <a:tr h="667197">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Model</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Accuracy</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Precision</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ROC-AUC</a:t>
                      </a:r>
                    </a:p>
                  </a:txBody>
                  <a:tcPr marL="184475" marR="184475" marT="184475" marB="184475" anchor="b"/>
                </a:tc>
                <a:extLst>
                  <a:ext uri="{0D108BD9-81ED-4DB2-BD59-A6C34878D82A}">
                    <a16:rowId xmlns:a16="http://schemas.microsoft.com/office/drawing/2014/main" val="3097658189"/>
                  </a:ext>
                </a:extLst>
              </a:tr>
              <a:tr h="555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effectLst/>
                          <a:latin typeface="Times New Roman" panose="02020603050405020304" pitchFamily="18" charset="0"/>
                          <a:cs typeface="Times New Roman" panose="02020603050405020304" pitchFamily="18" charset="0"/>
                        </a:rPr>
                        <a:t>Logistic Regression</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0.732</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0.762</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0.785</a:t>
                      </a:r>
                    </a:p>
                  </a:txBody>
                  <a:tcPr marL="122983" marR="122983" marT="61492" marB="122983"/>
                </a:tc>
                <a:extLst>
                  <a:ext uri="{0D108BD9-81ED-4DB2-BD59-A6C34878D82A}">
                    <a16:rowId xmlns:a16="http://schemas.microsoft.com/office/drawing/2014/main" val="2053942442"/>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Random Forest</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0.708</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0.711</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0.768</a:t>
                      </a:r>
                    </a:p>
                  </a:txBody>
                  <a:tcPr marL="122983" marR="122983" marT="61492" marB="122983"/>
                </a:tc>
                <a:extLst>
                  <a:ext uri="{0D108BD9-81ED-4DB2-BD59-A6C34878D82A}">
                    <a16:rowId xmlns:a16="http://schemas.microsoft.com/office/drawing/2014/main" val="1120477164"/>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XGBoost Performance</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0.738</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0.755</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0.804</a:t>
                      </a:r>
                    </a:p>
                  </a:txBody>
                  <a:tcPr marL="122983" marR="122983" marT="61492" marB="122983"/>
                </a:tc>
                <a:extLst>
                  <a:ext uri="{0D108BD9-81ED-4DB2-BD59-A6C34878D82A}">
                    <a16:rowId xmlns:a16="http://schemas.microsoft.com/office/drawing/2014/main" val="806856369"/>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LightGBM Performance</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0.740</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0.759</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0.802</a:t>
                      </a:r>
                    </a:p>
                  </a:txBody>
                  <a:tcPr marL="122983" marR="122983" marT="61492" marB="122983"/>
                </a:tc>
                <a:extLst>
                  <a:ext uri="{0D108BD9-81ED-4DB2-BD59-A6C34878D82A}">
                    <a16:rowId xmlns:a16="http://schemas.microsoft.com/office/drawing/2014/main" val="1707628837"/>
                  </a:ext>
                </a:extLst>
              </a:tr>
            </a:tbl>
          </a:graphicData>
        </a:graphic>
      </p:graphicFrame>
    </p:spTree>
    <p:extLst>
      <p:ext uri="{BB962C8B-B14F-4D97-AF65-F5344CB8AC3E}">
        <p14:creationId xmlns:p14="http://schemas.microsoft.com/office/powerpoint/2010/main" val="10570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A565F8-70C5-911E-2F9D-A1AF6CB6CAD4}"/>
              </a:ext>
            </a:extLst>
          </p:cNvPr>
          <p:cNvSpPr>
            <a:spLocks noGrp="1"/>
          </p:cNvSpPr>
          <p:nvPr>
            <p:ph type="title"/>
          </p:nvPr>
        </p:nvSpPr>
        <p:spPr>
          <a:xfrm>
            <a:off x="1395247" y="349112"/>
            <a:ext cx="9401506" cy="877729"/>
          </a:xfrm>
        </p:spPr>
        <p:txBody>
          <a:bodyPr anchor="ctr">
            <a:normAutofit/>
          </a:bodyPr>
          <a:lstStyle/>
          <a:p>
            <a:r>
              <a:rPr lang="en-US" sz="3100" b="1" i="0" dirty="0">
                <a:solidFill>
                  <a:srgbClr val="FFFFFF"/>
                </a:solidFill>
                <a:effectLst/>
                <a:latin typeface="Times New Roman" panose="02020603050405020304" pitchFamily="18" charset="0"/>
                <a:cs typeface="Times New Roman" panose="02020603050405020304" pitchFamily="18" charset="0"/>
              </a:rPr>
              <a:t>Impact of Feature Engineering on Model Performance</a:t>
            </a:r>
            <a:endParaRPr lang="en-US" sz="3100" b="1" dirty="0">
              <a:solidFill>
                <a:srgbClr val="FFFFFF"/>
              </a:solidFill>
              <a:latin typeface="Times New Roman" panose="02020603050405020304" pitchFamily="18" charset="0"/>
              <a:cs typeface="Times New Roman" panose="02020603050405020304" pitchFamily="18" charset="0"/>
            </a:endParaRPr>
          </a:p>
        </p:txBody>
      </p:sp>
      <p:graphicFrame>
        <p:nvGraphicFramePr>
          <p:cNvPr id="32" name="Content Placeholder 2">
            <a:extLst>
              <a:ext uri="{FF2B5EF4-FFF2-40B4-BE49-F238E27FC236}">
                <a16:creationId xmlns:a16="http://schemas.microsoft.com/office/drawing/2014/main" id="{8C3BAEA2-FE51-A134-7390-B56B72F810D9}"/>
              </a:ext>
            </a:extLst>
          </p:cNvPr>
          <p:cNvGraphicFramePr>
            <a:graphicFrameLocks noGrp="1"/>
          </p:cNvGraphicFramePr>
          <p:nvPr>
            <p:ph idx="1"/>
            <p:extLst>
              <p:ext uri="{D42A27DB-BD31-4B8C-83A1-F6EECF244321}">
                <p14:modId xmlns:p14="http://schemas.microsoft.com/office/powerpoint/2010/main" val="76630638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333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1CAE871-1C40-D0A6-07AE-027B75B24747}"/>
              </a:ext>
            </a:extLst>
          </p:cNvPr>
          <p:cNvSpPr>
            <a:spLocks noGrp="1"/>
          </p:cNvSpPr>
          <p:nvPr>
            <p:ph type="title"/>
          </p:nvPr>
        </p:nvSpPr>
        <p:spPr>
          <a:xfrm>
            <a:off x="838200" y="365125"/>
            <a:ext cx="5393361" cy="1325563"/>
          </a:xfrm>
        </p:spPr>
        <p:txBody>
          <a:bodyPr>
            <a:normAutofit/>
          </a:bodyPr>
          <a:lstStyle/>
          <a:p>
            <a:pPr algn="ctr"/>
            <a:r>
              <a:rPr lang="en-US" sz="4100" b="1" i="0" dirty="0">
                <a:effectLst/>
                <a:latin typeface="Times New Roman" panose="02020603050405020304" pitchFamily="18" charset="0"/>
                <a:cs typeface="Times New Roman" panose="02020603050405020304" pitchFamily="18" charset="0"/>
              </a:rPr>
              <a:t>Problems With Inaccurate Predictions</a:t>
            </a:r>
            <a:endParaRPr lang="en-US" sz="41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0819B7-7D77-04C0-B996-FF8D245E3AFD}"/>
              </a:ext>
            </a:extLst>
          </p:cNvPr>
          <p:cNvSpPr>
            <a:spLocks noGrp="1"/>
          </p:cNvSpPr>
          <p:nvPr>
            <p:ph idx="1"/>
          </p:nvPr>
        </p:nvSpPr>
        <p:spPr>
          <a:xfrm>
            <a:off x="829198" y="2141537"/>
            <a:ext cx="5393361" cy="4351338"/>
          </a:xfrm>
        </p:spPr>
        <p:txBody>
          <a:bodyPr>
            <a:normAutofit/>
          </a:bodyPr>
          <a:lstStyle/>
          <a:p>
            <a:r>
              <a:rPr lang="en-US" sz="2200" b="0" i="0" dirty="0">
                <a:effectLst/>
                <a:latin typeface="Times New Roman" panose="02020603050405020304" pitchFamily="18" charset="0"/>
                <a:cs typeface="Times New Roman" panose="02020603050405020304" pitchFamily="18" charset="0"/>
              </a:rPr>
              <a:t>Inaccurate heart disease prediction leads to preventable fatalities and increased healthcare burdens.</a:t>
            </a:r>
          </a:p>
          <a:p>
            <a:r>
              <a:rPr lang="en-US" sz="2200" b="0" i="0" dirty="0">
                <a:effectLst/>
                <a:latin typeface="Times New Roman" panose="02020603050405020304" pitchFamily="18" charset="0"/>
                <a:cs typeface="Times New Roman" panose="02020603050405020304" pitchFamily="18" charset="0"/>
              </a:rPr>
              <a:t>Heart disease is a leading cause of mortality; early and accurate prediction can save lives and reduce treatment costs.</a:t>
            </a:r>
          </a:p>
          <a:p>
            <a:r>
              <a:rPr lang="en-US" sz="2200" b="0" i="0" dirty="0">
                <a:effectLst/>
                <a:latin typeface="Times New Roman" panose="02020603050405020304" pitchFamily="18" charset="0"/>
                <a:cs typeface="Times New Roman" panose="02020603050405020304" pitchFamily="18" charset="0"/>
              </a:rPr>
              <a:t>Early detection is key to effective treatment.</a:t>
            </a:r>
          </a:p>
          <a:p>
            <a:r>
              <a:rPr lang="en-US" sz="2200" b="0" i="0" dirty="0">
                <a:effectLst/>
                <a:latin typeface="Times New Roman" panose="02020603050405020304" pitchFamily="18" charset="0"/>
                <a:cs typeface="Times New Roman" panose="02020603050405020304" pitchFamily="18" charset="0"/>
              </a:rPr>
              <a:t>Enhancing predictive precision offers a pathway to alleviate strain on healthcare systems.</a:t>
            </a:r>
            <a:endParaRPr lang="en-US" sz="2200" dirty="0">
              <a:latin typeface="Times New Roman" panose="02020603050405020304" pitchFamily="18" charset="0"/>
              <a:cs typeface="Times New Roman" panose="02020603050405020304" pitchFamily="18" charset="0"/>
            </a:endParaRPr>
          </a:p>
        </p:txBody>
      </p:sp>
      <p:pic>
        <p:nvPicPr>
          <p:cNvPr id="6" name="Picture 5" descr="A person in a white coat sitting at a desk with a computer&#10;&#10;Description automatically generated">
            <a:extLst>
              <a:ext uri="{FF2B5EF4-FFF2-40B4-BE49-F238E27FC236}">
                <a16:creationId xmlns:a16="http://schemas.microsoft.com/office/drawing/2014/main" id="{EE78AF03-8B4D-EB54-F51F-16010CF069D6}"/>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9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042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7" name="Rectangle 2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E0F0E-C293-4ABE-7EC0-31F84E5E6235}"/>
              </a:ext>
            </a:extLst>
          </p:cNvPr>
          <p:cNvSpPr>
            <a:spLocks noGrp="1"/>
          </p:cNvSpPr>
          <p:nvPr>
            <p:ph type="title"/>
          </p:nvPr>
        </p:nvSpPr>
        <p:spPr>
          <a:xfrm>
            <a:off x="1343164" y="339610"/>
            <a:ext cx="9505667"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Understanding the Limits of Feature Engineering</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156" name="Content Placeholder 2">
            <a:extLst>
              <a:ext uri="{FF2B5EF4-FFF2-40B4-BE49-F238E27FC236}">
                <a16:creationId xmlns:a16="http://schemas.microsoft.com/office/drawing/2014/main" id="{1EF8C6B8-A901-2C67-7558-DB6D686CD55C}"/>
              </a:ext>
            </a:extLst>
          </p:cNvPr>
          <p:cNvSpPr>
            <a:spLocks noGrp="1"/>
          </p:cNvSpPr>
          <p:nvPr>
            <p:ph idx="1"/>
          </p:nvPr>
        </p:nvSpPr>
        <p:spPr>
          <a:xfrm>
            <a:off x="1233981" y="2517893"/>
            <a:ext cx="9724031" cy="3683358"/>
          </a:xfrm>
        </p:spPr>
        <p:txBody>
          <a:bodyPr anchor="ctr">
            <a:noAutofit/>
          </a:bodyPr>
          <a:lstStyle/>
          <a:p>
            <a:pPr marL="0" indent="0" algn="just">
              <a:buNone/>
            </a:pPr>
            <a:r>
              <a:rPr lang="en-US" sz="1400" b="0" i="0" dirty="0">
                <a:effectLst/>
                <a:latin typeface="Times New Roman" panose="02020603050405020304" pitchFamily="18" charset="0"/>
                <a:cs typeface="Times New Roman" panose="02020603050405020304" pitchFamily="18" charset="0"/>
              </a:rPr>
              <a:t>Feature engineering can enhance machine learning models by generating or altering features to boost performance. Nonetheless, success is not guaranteed due to factors like:</a:t>
            </a:r>
          </a:p>
          <a:p>
            <a:pPr algn="just"/>
            <a:r>
              <a:rPr lang="en-US" sz="1400" b="1" i="0" dirty="0">
                <a:effectLst/>
                <a:latin typeface="Times New Roman" panose="02020603050405020304" pitchFamily="18" charset="0"/>
                <a:cs typeface="Times New Roman" panose="02020603050405020304" pitchFamily="18" charset="0"/>
              </a:rPr>
              <a:t>Redundancy in Features:</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Feature engineering can sometimes create new features that are highly correlated with existing ones, adding redundant information rather than contributing unique insights.</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Risk of Overfitting:</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Introducing more features can lead to overfitting, where the model learns noise from the training data, compromising its ability to generalize to new, unseen data.</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Introduction of Noise:</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Not all engineered features are helpful; some may introduce noise which can obscure the true patterns the model needs to learn, degrading performance.</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Increased Complexity:</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More features can unnecessarily complicate the model, especially if it was performing optimally with the initial set of features, potentially leading to diminishing returns.</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Next Steps – Hyperparameter Tuning:</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To potentially enhance model performance where feature engineering falls short, hyperparameter tuning is suggested as the next phase of model optimization.</a:t>
            </a:r>
          </a:p>
          <a:p>
            <a:pPr marL="0" indent="0" algn="just">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093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40879-BF50-7181-39A1-30C82E5021D8}"/>
              </a:ext>
            </a:extLst>
          </p:cNvPr>
          <p:cNvSpPr>
            <a:spLocks noGrp="1"/>
          </p:cNvSpPr>
          <p:nvPr>
            <p:ph type="title"/>
          </p:nvPr>
        </p:nvSpPr>
        <p:spPr>
          <a:xfrm>
            <a:off x="2064159" y="278535"/>
            <a:ext cx="8523028"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The Role of Hyperparameter Tuning</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9A79CC0-2B4C-0FAA-097F-D8B860039964}"/>
              </a:ext>
            </a:extLst>
          </p:cNvPr>
          <p:cNvSpPr>
            <a:spLocks noGrp="1"/>
          </p:cNvSpPr>
          <p:nvPr>
            <p:ph idx="1"/>
          </p:nvPr>
        </p:nvSpPr>
        <p:spPr>
          <a:xfrm>
            <a:off x="1463657" y="2472559"/>
            <a:ext cx="9724031" cy="3683358"/>
          </a:xfrm>
        </p:spPr>
        <p:txBody>
          <a:bodyPr anchor="ctr">
            <a:normAutofit/>
          </a:bodyPr>
          <a:lstStyle/>
          <a:p>
            <a:r>
              <a:rPr lang="en-US" sz="1700" b="1" i="0" dirty="0">
                <a:effectLst/>
                <a:latin typeface="Times New Roman" panose="02020603050405020304" pitchFamily="18" charset="0"/>
                <a:cs typeface="Times New Roman" panose="02020603050405020304" pitchFamily="18" charset="0"/>
              </a:rPr>
              <a:t>Understanding Hyperparameter Tuning</a:t>
            </a:r>
            <a:r>
              <a:rPr lang="en-US" sz="1700" b="0" i="0" dirty="0">
                <a:effectLst/>
                <a:latin typeface="Times New Roman" panose="02020603050405020304" pitchFamily="18" charset="0"/>
                <a:cs typeface="Times New Roman" panose="02020603050405020304" pitchFamily="18" charset="0"/>
              </a:rPr>
              <a:t>:</a:t>
            </a:r>
          </a:p>
          <a:p>
            <a:pPr lvl="1"/>
            <a:r>
              <a:rPr lang="en-US" sz="1700" b="0" i="0" dirty="0">
                <a:effectLst/>
                <a:latin typeface="Times New Roman" panose="02020603050405020304" pitchFamily="18" charset="0"/>
                <a:cs typeface="Times New Roman" panose="02020603050405020304" pitchFamily="18" charset="0"/>
              </a:rPr>
              <a:t>Hyperparameter tuning refers to the process of selecting a set of optimal hyperparameters for a learning algorithm.</a:t>
            </a:r>
          </a:p>
          <a:p>
            <a:pPr lvl="1"/>
            <a:r>
              <a:rPr lang="en-US" sz="1700" b="0" i="0" dirty="0">
                <a:effectLst/>
                <a:latin typeface="Times New Roman" panose="02020603050405020304" pitchFamily="18" charset="0"/>
                <a:cs typeface="Times New Roman" panose="02020603050405020304" pitchFamily="18" charset="0"/>
              </a:rPr>
              <a:t>A hyperparameter is a parameter whose value is set before the learning process begins.</a:t>
            </a:r>
          </a:p>
          <a:p>
            <a:pPr lvl="1"/>
            <a:r>
              <a:rPr lang="en-US" sz="1700" b="0" i="0" dirty="0">
                <a:effectLst/>
                <a:latin typeface="Times New Roman" panose="02020603050405020304" pitchFamily="18" charset="0"/>
                <a:cs typeface="Times New Roman" panose="02020603050405020304" pitchFamily="18" charset="0"/>
              </a:rPr>
              <a:t>Unlike model parameters, which are learned during training, hyperparameters are set in advance and guide the training process.</a:t>
            </a:r>
          </a:p>
          <a:p>
            <a:r>
              <a:rPr lang="en-US" sz="1700" b="1" i="0" dirty="0">
                <a:effectLst/>
                <a:latin typeface="Times New Roman" panose="02020603050405020304" pitchFamily="18" charset="0"/>
                <a:cs typeface="Times New Roman" panose="02020603050405020304" pitchFamily="18" charset="0"/>
              </a:rPr>
              <a:t>The Need for Hyperparameter Tuning</a:t>
            </a:r>
            <a:r>
              <a:rPr lang="en-US" sz="1700" b="0" i="0" dirty="0">
                <a:effectLst/>
                <a:latin typeface="Times New Roman" panose="02020603050405020304" pitchFamily="18" charset="0"/>
                <a:cs typeface="Times New Roman" panose="02020603050405020304" pitchFamily="18" charset="0"/>
              </a:rPr>
              <a:t>:</a:t>
            </a:r>
          </a:p>
          <a:p>
            <a:pPr lvl="1"/>
            <a:r>
              <a:rPr lang="en-US" sz="1700" b="0" i="0" dirty="0">
                <a:effectLst/>
                <a:latin typeface="Times New Roman" panose="02020603050405020304" pitchFamily="18" charset="0"/>
                <a:cs typeface="Times New Roman" panose="02020603050405020304" pitchFamily="18" charset="0"/>
              </a:rPr>
              <a:t>The right hyperparameters can significantly improve model performance.</a:t>
            </a:r>
          </a:p>
          <a:p>
            <a:pPr lvl="1"/>
            <a:r>
              <a:rPr lang="en-US" sz="1700" b="0" i="0" dirty="0">
                <a:effectLst/>
                <a:latin typeface="Times New Roman" panose="02020603050405020304" pitchFamily="18" charset="0"/>
                <a:cs typeface="Times New Roman" panose="02020603050405020304" pitchFamily="18" charset="0"/>
              </a:rPr>
              <a:t>Each dataset is unique; hyperparameter tuning helps tailor the model to the specific characteristics of the dataset.</a:t>
            </a:r>
          </a:p>
          <a:p>
            <a:pPr lvl="1"/>
            <a:r>
              <a:rPr lang="en-US" sz="1700" b="0" i="0" dirty="0">
                <a:effectLst/>
                <a:latin typeface="Times New Roman" panose="02020603050405020304" pitchFamily="18" charset="0"/>
                <a:cs typeface="Times New Roman" panose="02020603050405020304" pitchFamily="18" charset="0"/>
              </a:rPr>
              <a:t>It's an essential step to avoid underfitting or overfitting, ensuring the model's generalizability to new, unseen data.</a:t>
            </a: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98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33785-F1E0-CC22-538D-38C8F524C93E}"/>
              </a:ext>
            </a:extLst>
          </p:cNvPr>
          <p:cNvSpPr>
            <a:spLocks noGrp="1"/>
          </p:cNvSpPr>
          <p:nvPr>
            <p:ph type="title"/>
          </p:nvPr>
        </p:nvSpPr>
        <p:spPr>
          <a:xfrm>
            <a:off x="743801" y="278535"/>
            <a:ext cx="10979625"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Hyperparameter Tuning: Finding the Right Configuration</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6185DA-E289-0A5D-96F0-63C73A5AF6B8}"/>
              </a:ext>
            </a:extLst>
          </p:cNvPr>
          <p:cNvSpPr>
            <a:spLocks noGrp="1"/>
          </p:cNvSpPr>
          <p:nvPr>
            <p:ph idx="1"/>
          </p:nvPr>
        </p:nvSpPr>
        <p:spPr>
          <a:xfrm>
            <a:off x="1233982" y="1881566"/>
            <a:ext cx="9724031" cy="4710189"/>
          </a:xfrm>
        </p:spPr>
        <p:txBody>
          <a:bodyPr anchor="ctr">
            <a:noAutofit/>
          </a:bodyPr>
          <a:lstStyle/>
          <a:p>
            <a:r>
              <a:rPr lang="en-US" sz="1600" b="1" dirty="0">
                <a:latin typeface="Times New Roman" panose="02020603050405020304" pitchFamily="18" charset="0"/>
                <a:cs typeface="Times New Roman" panose="02020603050405020304" pitchFamily="18" charset="0"/>
              </a:rPr>
              <a:t>Logistic Regression: </a:t>
            </a:r>
            <a:r>
              <a:rPr lang="en-US" sz="1600" dirty="0">
                <a:latin typeface="Times New Roman" panose="02020603050405020304" pitchFamily="18" charset="0"/>
                <a:cs typeface="Times New Roman" panose="02020603050405020304" pitchFamily="18" charset="0"/>
              </a:rPr>
              <a:t>Regularization strength (C) and penalty type were varied to control for overfitting and to determine the balance between simplicity and prediction power. A range of C values gives flexibility in how the model balances the trade-off between a perfect fit and a general solution.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Random Forest: </a:t>
            </a:r>
            <a:r>
              <a:rPr lang="en-US" sz="1600" dirty="0">
                <a:latin typeface="Times New Roman" panose="02020603050405020304" pitchFamily="18" charset="0"/>
                <a:cs typeface="Times New Roman" panose="02020603050405020304" pitchFamily="18" charset="0"/>
              </a:rPr>
              <a:t>The number of trees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maximum depth of trees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minimum samples to split (</a:t>
            </a:r>
            <a:r>
              <a:rPr lang="en-US" sz="1600" dirty="0" err="1">
                <a:latin typeface="Times New Roman" panose="02020603050405020304" pitchFamily="18" charset="0"/>
                <a:cs typeface="Times New Roman" panose="02020603050405020304" pitchFamily="18" charset="0"/>
              </a:rPr>
              <a:t>min_samples_split</a:t>
            </a:r>
            <a:r>
              <a:rPr lang="en-US" sz="1600" dirty="0">
                <a:latin typeface="Times New Roman" panose="02020603050405020304" pitchFamily="18" charset="0"/>
                <a:cs typeface="Times New Roman" panose="02020603050405020304" pitchFamily="18" charset="0"/>
              </a:rPr>
              <a:t>), and minimum samples per leaf (</a:t>
            </a:r>
            <a:r>
              <a:rPr lang="en-US" sz="1600" dirty="0" err="1">
                <a:latin typeface="Times New Roman" panose="02020603050405020304" pitchFamily="18" charset="0"/>
                <a:cs typeface="Times New Roman" panose="02020603050405020304" pitchFamily="18" charset="0"/>
              </a:rPr>
              <a:t>min_samples_leaf</a:t>
            </a:r>
            <a:r>
              <a:rPr lang="en-US" sz="1600" dirty="0">
                <a:latin typeface="Times New Roman" panose="02020603050405020304" pitchFamily="18" charset="0"/>
                <a:cs typeface="Times New Roman" panose="02020603050405020304" pitchFamily="18" charset="0"/>
              </a:rPr>
              <a:t>) were adjusted to refine the model's complexity and to prevent overfitting.</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XGBoost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Number of estimators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maximum depth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and learning rate (</a:t>
            </a:r>
            <a:r>
              <a:rPr lang="en-US" sz="1600" dirty="0" err="1">
                <a:latin typeface="Times New Roman" panose="02020603050405020304" pitchFamily="18" charset="0"/>
                <a:cs typeface="Times New Roman" panose="02020603050405020304" pitchFamily="18" charset="0"/>
              </a:rPr>
              <a:t>learning_rate</a:t>
            </a:r>
            <a:r>
              <a:rPr lang="en-US" sz="1600" dirty="0">
                <a:latin typeface="Times New Roman" panose="02020603050405020304" pitchFamily="18" charset="0"/>
                <a:cs typeface="Times New Roman" panose="02020603050405020304" pitchFamily="18" charset="0"/>
              </a:rPr>
              <a:t>) were tuned to optimize the model's learning process and capacity to generalize.</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LightGBM</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Parameters such as number of estimators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learning rate (</a:t>
            </a:r>
            <a:r>
              <a:rPr lang="en-US" sz="1600" dirty="0" err="1">
                <a:latin typeface="Times New Roman" panose="02020603050405020304" pitchFamily="18" charset="0"/>
                <a:cs typeface="Times New Roman" panose="02020603050405020304" pitchFamily="18" charset="0"/>
              </a:rPr>
              <a:t>learning_rate</a:t>
            </a:r>
            <a:r>
              <a:rPr lang="en-US" sz="1600" dirty="0">
                <a:latin typeface="Times New Roman" panose="02020603050405020304" pitchFamily="18" charset="0"/>
                <a:cs typeface="Times New Roman" panose="02020603050405020304" pitchFamily="18" charset="0"/>
              </a:rPr>
              <a:t>), maximum depth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number of leaves (</a:t>
            </a:r>
            <a:r>
              <a:rPr lang="en-US" sz="1600" dirty="0" err="1">
                <a:latin typeface="Times New Roman" panose="02020603050405020304" pitchFamily="18" charset="0"/>
                <a:cs typeface="Times New Roman" panose="02020603050405020304" pitchFamily="18" charset="0"/>
              </a:rPr>
              <a:t>num_leaves</a:t>
            </a:r>
            <a:r>
              <a:rPr lang="en-US" sz="1600" dirty="0">
                <a:latin typeface="Times New Roman" panose="02020603050405020304" pitchFamily="18" charset="0"/>
                <a:cs typeface="Times New Roman" panose="02020603050405020304" pitchFamily="18" charset="0"/>
              </a:rPr>
              <a:t>), subsample rate (subsample), and column sample by tree (</a:t>
            </a:r>
            <a:r>
              <a:rPr lang="en-US" sz="1600" dirty="0" err="1">
                <a:latin typeface="Times New Roman" panose="02020603050405020304" pitchFamily="18" charset="0"/>
                <a:cs typeface="Times New Roman" panose="02020603050405020304" pitchFamily="18" charset="0"/>
              </a:rPr>
              <a:t>colsample_bytree</a:t>
            </a:r>
            <a:r>
              <a:rPr lang="en-US" sz="1600" dirty="0">
                <a:latin typeface="Times New Roman" panose="02020603050405020304" pitchFamily="18" charset="0"/>
                <a:cs typeface="Times New Roman" panose="02020603050405020304" pitchFamily="18" charset="0"/>
              </a:rPr>
              <a:t>) were selected to control the model complexity and overfitting while speeding up training and increasing accuracy.</a:t>
            </a:r>
          </a:p>
        </p:txBody>
      </p:sp>
    </p:spTree>
    <p:extLst>
      <p:ext uri="{BB962C8B-B14F-4D97-AF65-F5344CB8AC3E}">
        <p14:creationId xmlns:p14="http://schemas.microsoft.com/office/powerpoint/2010/main" val="3047192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FEB1F-A61A-E79A-CE3E-718FA4225329}"/>
              </a:ext>
            </a:extLst>
          </p:cNvPr>
          <p:cNvSpPr>
            <a:spLocks noGrp="1"/>
          </p:cNvSpPr>
          <p:nvPr>
            <p:ph type="title"/>
          </p:nvPr>
        </p:nvSpPr>
        <p:spPr>
          <a:xfrm>
            <a:off x="2564136" y="250698"/>
            <a:ext cx="7063721" cy="1159200"/>
          </a:xfrm>
        </p:spPr>
        <p:txBody>
          <a:bodyPr vert="horz" lIns="91440" tIns="45720" rIns="91440" bIns="45720" rtlCol="0" anchor="ctr">
            <a:normAutofit fontScale="90000"/>
          </a:bodyPr>
          <a:lstStyle/>
          <a:p>
            <a:r>
              <a:rPr lang="en-US" sz="4000" b="1" kern="1200" dirty="0">
                <a:solidFill>
                  <a:srgbClr val="FFFFFF"/>
                </a:solidFill>
                <a:latin typeface="Times New Roman" panose="02020603050405020304" pitchFamily="18" charset="0"/>
                <a:cs typeface="Times New Roman" panose="02020603050405020304" pitchFamily="18" charset="0"/>
              </a:rPr>
              <a:t>Hyperparameter Model Metrics</a:t>
            </a:r>
            <a:endParaRPr lang="en-US" sz="4000" kern="12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1E35CF87-2F1B-E936-C0D3-302479973D77}"/>
              </a:ext>
            </a:extLst>
          </p:cNvPr>
          <p:cNvGraphicFramePr>
            <a:graphicFrameLocks noGrp="1"/>
          </p:cNvGraphicFramePr>
          <p:nvPr>
            <p:ph idx="1"/>
            <p:extLst>
              <p:ext uri="{D42A27DB-BD31-4B8C-83A1-F6EECF244321}">
                <p14:modId xmlns:p14="http://schemas.microsoft.com/office/powerpoint/2010/main" val="2564222759"/>
              </p:ext>
            </p:extLst>
          </p:nvPr>
        </p:nvGraphicFramePr>
        <p:xfrm>
          <a:off x="822911" y="1989498"/>
          <a:ext cx="10546170" cy="4452162"/>
        </p:xfrm>
        <a:graphic>
          <a:graphicData uri="http://schemas.openxmlformats.org/drawingml/2006/table">
            <a:tbl>
              <a:tblPr firstRow="1" bandRow="1">
                <a:tableStyleId>{5C22544A-7EE6-4342-B048-85BDC9FD1C3A}</a:tableStyleId>
              </a:tblPr>
              <a:tblGrid>
                <a:gridCol w="3376443">
                  <a:extLst>
                    <a:ext uri="{9D8B030D-6E8A-4147-A177-3AD203B41FA5}">
                      <a16:colId xmlns:a16="http://schemas.microsoft.com/office/drawing/2014/main" val="2833341057"/>
                    </a:ext>
                  </a:extLst>
                </a:gridCol>
                <a:gridCol w="2363119">
                  <a:extLst>
                    <a:ext uri="{9D8B030D-6E8A-4147-A177-3AD203B41FA5}">
                      <a16:colId xmlns:a16="http://schemas.microsoft.com/office/drawing/2014/main" val="1410959472"/>
                    </a:ext>
                  </a:extLst>
                </a:gridCol>
                <a:gridCol w="2379955">
                  <a:extLst>
                    <a:ext uri="{9D8B030D-6E8A-4147-A177-3AD203B41FA5}">
                      <a16:colId xmlns:a16="http://schemas.microsoft.com/office/drawing/2014/main" val="3370048219"/>
                    </a:ext>
                  </a:extLst>
                </a:gridCol>
                <a:gridCol w="2426653">
                  <a:extLst>
                    <a:ext uri="{9D8B030D-6E8A-4147-A177-3AD203B41FA5}">
                      <a16:colId xmlns:a16="http://schemas.microsoft.com/office/drawing/2014/main" val="402963656"/>
                    </a:ext>
                  </a:extLst>
                </a:gridCol>
              </a:tblGrid>
              <a:tr h="1297046">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Model</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Accuracy</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Precision</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ROC-AUC</a:t>
                      </a:r>
                    </a:p>
                  </a:txBody>
                  <a:tcPr marL="308820" marR="231615" marT="154410" marB="154410" anchor="b"/>
                </a:tc>
                <a:extLst>
                  <a:ext uri="{0D108BD9-81ED-4DB2-BD59-A6C34878D82A}">
                    <a16:rowId xmlns:a16="http://schemas.microsoft.com/office/drawing/2014/main" val="761280973"/>
                  </a:ext>
                </a:extLst>
              </a:tr>
              <a:tr h="705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dirty="0">
                          <a:solidFill>
                            <a:schemeClr val="tx1"/>
                          </a:solidFill>
                          <a:effectLst/>
                          <a:latin typeface="Times New Roman" panose="02020603050405020304" pitchFamily="18" charset="0"/>
                          <a:cs typeface="Times New Roman" panose="02020603050405020304" pitchFamily="18" charset="0"/>
                        </a:rPr>
                        <a:t>Logistic Regression</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0.732</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0.762</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0.785</a:t>
                      </a:r>
                    </a:p>
                  </a:txBody>
                  <a:tcPr marL="308820" marR="231615" marT="154410" marB="154410"/>
                </a:tc>
                <a:extLst>
                  <a:ext uri="{0D108BD9-81ED-4DB2-BD59-A6C34878D82A}">
                    <a16:rowId xmlns:a16="http://schemas.microsoft.com/office/drawing/2014/main" val="3235738087"/>
                  </a:ext>
                </a:extLst>
              </a:tr>
              <a:tr h="705140">
                <a:tc>
                  <a:txBody>
                    <a:bodyPr/>
                    <a:lstStyle/>
                    <a:p>
                      <a:r>
                        <a:rPr lang="en-US" sz="2200" cap="none" spc="0">
                          <a:solidFill>
                            <a:schemeClr val="tx1"/>
                          </a:solidFill>
                          <a:latin typeface="Times New Roman" panose="02020603050405020304" pitchFamily="18" charset="0"/>
                          <a:cs typeface="Times New Roman" panose="02020603050405020304" pitchFamily="18" charset="0"/>
                        </a:rPr>
                        <a:t>Random Forest</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0.737</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0.766</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0.802</a:t>
                      </a:r>
                    </a:p>
                  </a:txBody>
                  <a:tcPr marL="308820" marR="231615" marT="154410" marB="154410"/>
                </a:tc>
                <a:extLst>
                  <a:ext uri="{0D108BD9-81ED-4DB2-BD59-A6C34878D82A}">
                    <a16:rowId xmlns:a16="http://schemas.microsoft.com/office/drawing/2014/main" val="3733502253"/>
                  </a:ext>
                </a:extLst>
              </a:tr>
              <a:tr h="705140">
                <a:tc>
                  <a:txBody>
                    <a:bodyPr/>
                    <a:lstStyle/>
                    <a:p>
                      <a:r>
                        <a:rPr lang="en-US" sz="2200" cap="none" spc="0">
                          <a:solidFill>
                            <a:schemeClr val="tx1"/>
                          </a:solidFill>
                          <a:latin typeface="Times New Roman" panose="02020603050405020304" pitchFamily="18" charset="0"/>
                          <a:cs typeface="Times New Roman" panose="02020603050405020304" pitchFamily="18" charset="0"/>
                        </a:rPr>
                        <a:t>XGBoost Performance</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0.738</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0.755</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0.803</a:t>
                      </a:r>
                    </a:p>
                  </a:txBody>
                  <a:tcPr marL="308820" marR="231615" marT="154410" marB="154410"/>
                </a:tc>
                <a:extLst>
                  <a:ext uri="{0D108BD9-81ED-4DB2-BD59-A6C34878D82A}">
                    <a16:rowId xmlns:a16="http://schemas.microsoft.com/office/drawing/2014/main" val="2554436523"/>
                  </a:ext>
                </a:extLst>
              </a:tr>
              <a:tr h="1039696">
                <a:tc>
                  <a:txBody>
                    <a:bodyPr/>
                    <a:lstStyle/>
                    <a:p>
                      <a:r>
                        <a:rPr lang="en-US" sz="2200" cap="none" spc="0">
                          <a:solidFill>
                            <a:schemeClr val="tx1"/>
                          </a:solidFill>
                          <a:latin typeface="Times New Roman" panose="02020603050405020304" pitchFamily="18" charset="0"/>
                          <a:cs typeface="Times New Roman" panose="02020603050405020304" pitchFamily="18" charset="0"/>
                        </a:rPr>
                        <a:t>LightGBM Performance</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0.740</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0.760</a:t>
                      </a:r>
                    </a:p>
                  </a:txBody>
                  <a:tcPr marL="308820" marR="231615" marT="154410" marB="154410"/>
                </a:tc>
                <a:tc>
                  <a:txBody>
                    <a:bodyPr/>
                    <a:lstStyle/>
                    <a:p>
                      <a:r>
                        <a:rPr lang="en-US" sz="2200" cap="none" spc="0" dirty="0">
                          <a:solidFill>
                            <a:schemeClr val="tx1"/>
                          </a:solidFill>
                          <a:latin typeface="Times New Roman" panose="02020603050405020304" pitchFamily="18" charset="0"/>
                          <a:cs typeface="Times New Roman" panose="02020603050405020304" pitchFamily="18" charset="0"/>
                        </a:rPr>
                        <a:t>0.804</a:t>
                      </a:r>
                    </a:p>
                  </a:txBody>
                  <a:tcPr marL="308820" marR="231615" marT="154410" marB="154410"/>
                </a:tc>
                <a:extLst>
                  <a:ext uri="{0D108BD9-81ED-4DB2-BD59-A6C34878D82A}">
                    <a16:rowId xmlns:a16="http://schemas.microsoft.com/office/drawing/2014/main" val="2698578977"/>
                  </a:ext>
                </a:extLst>
              </a:tr>
            </a:tbl>
          </a:graphicData>
        </a:graphic>
      </p:graphicFrame>
    </p:spTree>
    <p:extLst>
      <p:ext uri="{BB962C8B-B14F-4D97-AF65-F5344CB8AC3E}">
        <p14:creationId xmlns:p14="http://schemas.microsoft.com/office/powerpoint/2010/main" val="700512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17046-078F-31AA-4595-B07C0DBA33DF}"/>
              </a:ext>
            </a:extLst>
          </p:cNvPr>
          <p:cNvSpPr>
            <a:spLocks noGrp="1"/>
          </p:cNvSpPr>
          <p:nvPr>
            <p:ph type="title"/>
          </p:nvPr>
        </p:nvSpPr>
        <p:spPr>
          <a:xfrm>
            <a:off x="1371599" y="294538"/>
            <a:ext cx="9895951" cy="1033669"/>
          </a:xfrm>
        </p:spPr>
        <p:txBody>
          <a:bodyPr>
            <a:normAutofit/>
          </a:bodyPr>
          <a:lstStyle/>
          <a:p>
            <a:pPr algn="ctr"/>
            <a:r>
              <a:rPr lang="en-US" sz="3400" b="1" i="0" dirty="0">
                <a:solidFill>
                  <a:srgbClr val="FFFFFF"/>
                </a:solidFill>
                <a:effectLst/>
                <a:latin typeface="Times New Roman" panose="02020603050405020304" pitchFamily="18" charset="0"/>
                <a:cs typeface="Times New Roman" panose="02020603050405020304" pitchFamily="18" charset="0"/>
              </a:rPr>
              <a:t>Refined Predictive Power: The Impact of Hyperparameter Tuning</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A33F34-E522-2EE8-C9E8-4B35EC2A7D8E}"/>
              </a:ext>
            </a:extLst>
          </p:cNvPr>
          <p:cNvSpPr>
            <a:spLocks noGrp="1"/>
          </p:cNvSpPr>
          <p:nvPr>
            <p:ph idx="1"/>
          </p:nvPr>
        </p:nvSpPr>
        <p:spPr>
          <a:xfrm>
            <a:off x="1371599" y="2318197"/>
            <a:ext cx="9724031" cy="3683358"/>
          </a:xfrm>
        </p:spPr>
        <p:txBody>
          <a:bodyPr anchor="ctr">
            <a:norm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Logistic Regression's precision improved slightly, indicating a better identification of true positives.</a:t>
            </a: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Random Forest's ROC-AUC saw a significant increase, suggesting better overall model performance.</a:t>
            </a:r>
          </a:p>
          <a:p>
            <a:pPr algn="jus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XGBoost's</a:t>
            </a:r>
            <a:r>
              <a:rPr lang="en-US" sz="2000" b="0" i="0" dirty="0">
                <a:effectLst/>
                <a:latin typeface="Times New Roman" panose="02020603050405020304" pitchFamily="18" charset="0"/>
                <a:cs typeface="Times New Roman" panose="02020603050405020304" pitchFamily="18" charset="0"/>
              </a:rPr>
              <a:t> ROC-AUC improved marginally, which could mean better model reliability.</a:t>
            </a:r>
          </a:p>
          <a:p>
            <a:pPr algn="jus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LightGBM's</a:t>
            </a:r>
            <a:r>
              <a:rPr lang="en-US" sz="2000" b="0" i="0" dirty="0">
                <a:effectLst/>
                <a:latin typeface="Times New Roman" panose="02020603050405020304" pitchFamily="18" charset="0"/>
                <a:cs typeface="Times New Roman" panose="02020603050405020304" pitchFamily="18" charset="0"/>
              </a:rPr>
              <a:t> metrics remained relatively stable, indicating that the model was already performing optimally before tuning.</a:t>
            </a: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Post-tuning, ROC-AUC gains indicate enhanced class differentiation. Modest improvements suggest prior near-optimal parameters or models' performance ceiling with the current data.</a:t>
            </a:r>
          </a:p>
        </p:txBody>
      </p:sp>
    </p:spTree>
    <p:extLst>
      <p:ext uri="{BB962C8B-B14F-4D97-AF65-F5344CB8AC3E}">
        <p14:creationId xmlns:p14="http://schemas.microsoft.com/office/powerpoint/2010/main" val="3069939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85C83-6908-964E-C831-88E85C101BA6}"/>
              </a:ext>
            </a:extLst>
          </p:cNvPr>
          <p:cNvSpPr>
            <a:spLocks noGrp="1"/>
          </p:cNvSpPr>
          <p:nvPr>
            <p:ph type="title"/>
          </p:nvPr>
        </p:nvSpPr>
        <p:spPr>
          <a:xfrm>
            <a:off x="1245593" y="278535"/>
            <a:ext cx="9700810"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Results Explanation - Performance Indicators Used</a:t>
            </a:r>
            <a:endParaRPr lang="en-US" sz="34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8BE7A-F5CF-B2AC-C1DA-30081A58D862}"/>
              </a:ext>
            </a:extLst>
          </p:cNvPr>
          <p:cNvSpPr>
            <a:spLocks noGrp="1"/>
          </p:cNvSpPr>
          <p:nvPr>
            <p:ph idx="1"/>
          </p:nvPr>
        </p:nvSpPr>
        <p:spPr>
          <a:xfrm>
            <a:off x="1463657" y="2379346"/>
            <a:ext cx="9724031" cy="3683358"/>
          </a:xfrm>
        </p:spPr>
        <p:txBody>
          <a:bodyPr anchor="ctr">
            <a:normAutofit/>
          </a:bodyPr>
          <a:lstStyle/>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Accuracy:</a:t>
            </a:r>
            <a:r>
              <a:rPr lang="en-US" sz="2000" b="0" i="0" dirty="0">
                <a:effectLst/>
                <a:latin typeface="Times New Roman" panose="02020603050405020304" pitchFamily="18" charset="0"/>
                <a:cs typeface="Times New Roman" panose="02020603050405020304" pitchFamily="18" charset="0"/>
              </a:rPr>
              <a:t> The proportion of true results among the total number of cases examined.</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Precision:</a:t>
            </a:r>
            <a:r>
              <a:rPr lang="en-US" sz="2000" b="0" i="0" dirty="0">
                <a:effectLst/>
                <a:latin typeface="Times New Roman" panose="02020603050405020304" pitchFamily="18" charset="0"/>
                <a:cs typeface="Times New Roman" panose="02020603050405020304" pitchFamily="18" charset="0"/>
              </a:rPr>
              <a:t> The proportion of true positive identifications over all positive identifications.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ROC-AUC:</a:t>
            </a:r>
            <a:r>
              <a:rPr lang="en-US" sz="2000" b="0" i="0" dirty="0">
                <a:effectLst/>
                <a:latin typeface="Times New Roman" panose="02020603050405020304" pitchFamily="18" charset="0"/>
                <a:cs typeface="Times New Roman" panose="02020603050405020304" pitchFamily="18" charset="0"/>
              </a:rPr>
              <a:t> The area under the receiver operating characteristic curve; a plot of true positive rate against false positive rate.</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082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D4CA8-82DE-70A6-150C-B704EF906BDF}"/>
              </a:ext>
            </a:extLst>
          </p:cNvPr>
          <p:cNvSpPr>
            <a:spLocks noGrp="1"/>
          </p:cNvSpPr>
          <p:nvPr>
            <p:ph type="title"/>
          </p:nvPr>
        </p:nvSpPr>
        <p:spPr>
          <a:xfrm>
            <a:off x="1789559" y="339610"/>
            <a:ext cx="8612877"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Optimized Prediction with </a:t>
            </a:r>
            <a:r>
              <a:rPr lang="en-US" sz="4000" b="1" i="0" dirty="0" err="1">
                <a:solidFill>
                  <a:srgbClr val="FFFFFF"/>
                </a:solidFill>
                <a:effectLst/>
                <a:latin typeface="Times New Roman" panose="02020603050405020304" pitchFamily="18" charset="0"/>
                <a:cs typeface="Times New Roman" panose="02020603050405020304" pitchFamily="18" charset="0"/>
              </a:rPr>
              <a:t>LightGBM</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D7AC25-EC1A-24EB-20AA-AE2B1FEBC69D}"/>
              </a:ext>
            </a:extLst>
          </p:cNvPr>
          <p:cNvSpPr>
            <a:spLocks noGrp="1"/>
          </p:cNvSpPr>
          <p:nvPr>
            <p:ph idx="1"/>
          </p:nvPr>
        </p:nvSpPr>
        <p:spPr>
          <a:xfrm>
            <a:off x="1233981" y="2379346"/>
            <a:ext cx="9724031" cy="3683358"/>
          </a:xfrm>
        </p:spPr>
        <p:txBody>
          <a:bodyPr anchor="ctr">
            <a:normAutofit/>
          </a:bodyPr>
          <a:lstStyle/>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Chosen Model: </a:t>
            </a:r>
            <a:r>
              <a:rPr lang="en-US" sz="2000" b="1" i="0" dirty="0" err="1">
                <a:effectLst/>
                <a:latin typeface="Times New Roman" panose="02020603050405020304" pitchFamily="18" charset="0"/>
                <a:cs typeface="Times New Roman" panose="02020603050405020304" pitchFamily="18" charset="0"/>
              </a:rPr>
              <a:t>LightGBM</a:t>
            </a:r>
            <a:r>
              <a:rPr lang="en-US" sz="2000" b="0" i="0" dirty="0">
                <a:effectLst/>
                <a:latin typeface="Times New Roman" panose="02020603050405020304" pitchFamily="18" charset="0"/>
                <a:cs typeface="Times New Roman" panose="02020603050405020304" pitchFamily="18" charset="0"/>
              </a:rPr>
              <a:t> due to its leading performance in various metrics, indicating its high suitability for the task.</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High Efficiency and Speed</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LightGBM</a:t>
            </a:r>
            <a:r>
              <a:rPr lang="en-US" sz="2000" b="0" i="0" dirty="0">
                <a:effectLst/>
                <a:latin typeface="Times New Roman" panose="02020603050405020304" pitchFamily="18" charset="0"/>
                <a:cs typeface="Times New Roman" panose="02020603050405020304" pitchFamily="18" charset="0"/>
              </a:rPr>
              <a:t> is designed for efficiency with large datasets, which is common in healthcare contexts.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Gradient Boosting Framework</a:t>
            </a:r>
            <a:r>
              <a:rPr lang="en-US" sz="2000" b="0" i="0" dirty="0">
                <a:effectLst/>
                <a:latin typeface="Times New Roman" panose="02020603050405020304" pitchFamily="18" charset="0"/>
                <a:cs typeface="Times New Roman" panose="02020603050405020304" pitchFamily="18" charset="0"/>
              </a:rPr>
              <a:t>: Utilizes gradient boosting, which is effective at handling a large variety of features, beneficial for datasets with complex relationships like those found in health data.</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Improved Handling of Categorical Features</a:t>
            </a:r>
            <a:r>
              <a:rPr lang="en-US" sz="2000" b="0" i="0" dirty="0">
                <a:effectLst/>
                <a:latin typeface="Times New Roman" panose="02020603050405020304" pitchFamily="18" charset="0"/>
                <a:cs typeface="Times New Roman" panose="02020603050405020304" pitchFamily="18" charset="0"/>
              </a:rPr>
              <a:t>: Automates the handling of categorical features, which can be numerous and nuanced in health datasets.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Parallel Learning Supported</a:t>
            </a:r>
            <a:r>
              <a:rPr lang="en-US" sz="2000" b="0" i="0" dirty="0">
                <a:effectLst/>
                <a:latin typeface="Times New Roman" panose="02020603050405020304" pitchFamily="18" charset="0"/>
                <a:cs typeface="Times New Roman" panose="02020603050405020304" pitchFamily="18" charset="0"/>
              </a:rPr>
              <a:t>: Expedites the training process, a valuable feature when working with extensive healthcare data.</a:t>
            </a:r>
          </a:p>
        </p:txBody>
      </p:sp>
    </p:spTree>
    <p:extLst>
      <p:ext uri="{BB962C8B-B14F-4D97-AF65-F5344CB8AC3E}">
        <p14:creationId xmlns:p14="http://schemas.microsoft.com/office/powerpoint/2010/main" val="2478829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D4CA8-82DE-70A6-150C-B704EF906BDF}"/>
              </a:ext>
            </a:extLst>
          </p:cNvPr>
          <p:cNvSpPr>
            <a:spLocks noGrp="1"/>
          </p:cNvSpPr>
          <p:nvPr>
            <p:ph type="title"/>
          </p:nvPr>
        </p:nvSpPr>
        <p:spPr>
          <a:xfrm>
            <a:off x="1124450" y="278461"/>
            <a:ext cx="9943091"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Future Steps: Enhancing Model Predictivity</a:t>
            </a:r>
            <a:endParaRPr lang="en-US" sz="4000" dirty="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94DB7345-5468-D65D-DAC9-E56D420E1EF6}"/>
              </a:ext>
            </a:extLst>
          </p:cNvPr>
          <p:cNvGraphicFramePr>
            <a:graphicFrameLocks noGrp="1"/>
          </p:cNvGraphicFramePr>
          <p:nvPr>
            <p:ph idx="1"/>
            <p:extLst>
              <p:ext uri="{D42A27DB-BD31-4B8C-83A1-F6EECF244321}">
                <p14:modId xmlns:p14="http://schemas.microsoft.com/office/powerpoint/2010/main" val="948672678"/>
              </p:ext>
            </p:extLst>
          </p:nvPr>
        </p:nvGraphicFramePr>
        <p:xfrm>
          <a:off x="1233488" y="2379663"/>
          <a:ext cx="9725025"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8263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E2F6106-E1A3-F42F-2B83-5866E13BD572}"/>
              </a:ext>
            </a:extLst>
          </p:cNvPr>
          <p:cNvSpPr>
            <a:spLocks noGrp="1"/>
          </p:cNvSpPr>
          <p:nvPr>
            <p:ph type="title"/>
          </p:nvPr>
        </p:nvSpPr>
        <p:spPr>
          <a:xfrm>
            <a:off x="1432767" y="2766206"/>
            <a:ext cx="5257800" cy="1325563"/>
          </a:xfrm>
        </p:spPr>
        <p:txBody>
          <a:bodyPr>
            <a:noAutofit/>
          </a:bodyPr>
          <a:lstStyle/>
          <a:p>
            <a:r>
              <a:rPr lang="en-US" sz="9600" dirty="0"/>
              <a:t>Thank You</a:t>
            </a:r>
          </a:p>
        </p:txBody>
      </p:sp>
      <p:sp>
        <p:nvSpPr>
          <p:cNvPr id="9" name="TextBox 8">
            <a:extLst>
              <a:ext uri="{FF2B5EF4-FFF2-40B4-BE49-F238E27FC236}">
                <a16:creationId xmlns:a16="http://schemas.microsoft.com/office/drawing/2014/main" id="{E27C439D-F687-FF5E-A01A-E755BDC0B3DD}"/>
              </a:ext>
            </a:extLst>
          </p:cNvPr>
          <p:cNvSpPr txBox="1"/>
          <p:nvPr/>
        </p:nvSpPr>
        <p:spPr>
          <a:xfrm>
            <a:off x="9131027" y="3136599"/>
            <a:ext cx="1596078" cy="584775"/>
          </a:xfrm>
          <a:prstGeom prst="rect">
            <a:avLst/>
          </a:prstGeom>
          <a:noFill/>
        </p:spPr>
        <p:txBody>
          <a:bodyPr wrap="none" rtlCol="0">
            <a:spAutoFit/>
          </a:bodyPr>
          <a:lstStyle/>
          <a:p>
            <a:r>
              <a:rPr lang="en-US" sz="3200" dirty="0">
                <a:solidFill>
                  <a:schemeClr val="bg1"/>
                </a:solidFill>
              </a:rPr>
              <a:t>Group 3</a:t>
            </a:r>
          </a:p>
        </p:txBody>
      </p:sp>
    </p:spTree>
    <p:extLst>
      <p:ext uri="{BB962C8B-B14F-4D97-AF65-F5344CB8AC3E}">
        <p14:creationId xmlns:p14="http://schemas.microsoft.com/office/powerpoint/2010/main" val="324411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1494-4E39-9F87-71D2-281892FD6F8C}"/>
              </a:ext>
            </a:extLst>
          </p:cNvPr>
          <p:cNvSpPr>
            <a:spLocks noGrp="1"/>
          </p:cNvSpPr>
          <p:nvPr>
            <p:ph type="title"/>
          </p:nvPr>
        </p:nvSpPr>
        <p:spPr>
          <a:xfrm>
            <a:off x="81643" y="325725"/>
            <a:ext cx="11703132" cy="1325563"/>
          </a:xfrm>
        </p:spPr>
        <p:txBody>
          <a:bodyPr>
            <a:normAutofit/>
          </a:bodyPr>
          <a:lstStyle/>
          <a:p>
            <a:pPr algn="ctr"/>
            <a:r>
              <a:rPr lang="en-US" sz="4300" b="1" i="0" dirty="0">
                <a:solidFill>
                  <a:srgbClr val="0D0D0D"/>
                </a:solidFill>
                <a:effectLst/>
                <a:latin typeface="Times New Roman" panose="02020603050405020304" pitchFamily="18" charset="0"/>
                <a:cs typeface="Times New Roman" panose="02020603050405020304" pitchFamily="18" charset="0"/>
              </a:rPr>
              <a:t>Project Goals and Business Impacts</a:t>
            </a:r>
            <a:endParaRPr lang="en-US" sz="43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CC51A6-8ED0-5785-B6FD-752418789729}"/>
              </a:ext>
            </a:extLst>
          </p:cNvPr>
          <p:cNvSpPr>
            <a:spLocks noGrp="1"/>
          </p:cNvSpPr>
          <p:nvPr>
            <p:ph idx="1"/>
          </p:nvPr>
        </p:nvSpPr>
        <p:spPr>
          <a:xfrm>
            <a:off x="571498" y="4035464"/>
            <a:ext cx="3112325" cy="1702459"/>
          </a:xfrm>
        </p:spPr>
        <p:txBody>
          <a:bodyPr>
            <a:normAutofit/>
          </a:body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Our project aims to improve heart disease prediction by harnessing advanced machine learning techniques, ultimately saving lives and reducing healthcare costs.</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1E0FB1D-95C8-C69E-BA8C-8D9429CEFD4D}"/>
              </a:ext>
            </a:extLst>
          </p:cNvPr>
          <p:cNvSpPr txBox="1">
            <a:spLocks/>
          </p:cNvSpPr>
          <p:nvPr/>
        </p:nvSpPr>
        <p:spPr>
          <a:xfrm>
            <a:off x="4218709" y="4470790"/>
            <a:ext cx="34290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D0D0D"/>
              </a:solidFill>
              <a:latin typeface="Söhne"/>
            </a:endParaRPr>
          </a:p>
        </p:txBody>
      </p:sp>
      <p:sp>
        <p:nvSpPr>
          <p:cNvPr id="6" name="Content Placeholder 2">
            <a:extLst>
              <a:ext uri="{FF2B5EF4-FFF2-40B4-BE49-F238E27FC236}">
                <a16:creationId xmlns:a16="http://schemas.microsoft.com/office/drawing/2014/main" id="{EC458B57-1030-344C-992D-68BF29ACD258}"/>
              </a:ext>
            </a:extLst>
          </p:cNvPr>
          <p:cNvSpPr txBox="1">
            <a:spLocks/>
          </p:cNvSpPr>
          <p:nvPr/>
        </p:nvSpPr>
        <p:spPr>
          <a:xfrm>
            <a:off x="990600" y="4410054"/>
            <a:ext cx="3112325" cy="1992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D0D0D"/>
              </a:solidFill>
              <a:latin typeface="Söhne"/>
            </a:endParaRPr>
          </a:p>
        </p:txBody>
      </p:sp>
      <p:sp>
        <p:nvSpPr>
          <p:cNvPr id="7" name="Content Placeholder 2">
            <a:extLst>
              <a:ext uri="{FF2B5EF4-FFF2-40B4-BE49-F238E27FC236}">
                <a16:creationId xmlns:a16="http://schemas.microsoft.com/office/drawing/2014/main" id="{700D23BC-0FC4-B2CE-B382-09F5950F16C3}"/>
              </a:ext>
            </a:extLst>
          </p:cNvPr>
          <p:cNvSpPr txBox="1">
            <a:spLocks/>
          </p:cNvSpPr>
          <p:nvPr/>
        </p:nvSpPr>
        <p:spPr>
          <a:xfrm>
            <a:off x="4497283" y="4035463"/>
            <a:ext cx="3112325" cy="1852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The primary goal is to develop an accurate predictive model that can identify heart disease risks earlier and more reliably, thereby assisting healthcare providers in making informed decisions and optimizing patient care.</a:t>
            </a:r>
            <a:endParaRPr lang="en-US" sz="1400" dirty="0">
              <a:solidFill>
                <a:srgbClr val="0D0D0D"/>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83FB8F4-4A04-E73D-A1FA-F8C244A38354}"/>
              </a:ext>
            </a:extLst>
          </p:cNvPr>
          <p:cNvSpPr txBox="1">
            <a:spLocks/>
          </p:cNvSpPr>
          <p:nvPr/>
        </p:nvSpPr>
        <p:spPr>
          <a:xfrm>
            <a:off x="8423068" y="4035463"/>
            <a:ext cx="3112325" cy="1702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Successful implementation of this project will set new benchmarks in predictive healthcare, leading to more preventative care approaches, optimized healthcare resource management, and improved patient health outcomes.</a:t>
            </a:r>
            <a:endParaRPr lang="en-US" sz="1400" dirty="0">
              <a:solidFill>
                <a:srgbClr val="0D0D0D"/>
              </a:solidFill>
              <a:latin typeface="Times New Roman" panose="02020603050405020304" pitchFamily="18" charset="0"/>
              <a:cs typeface="Times New Roman" panose="02020603050405020304" pitchFamily="18" charset="0"/>
            </a:endParaRPr>
          </a:p>
        </p:txBody>
      </p:sp>
      <p:pic>
        <p:nvPicPr>
          <p:cNvPr id="11" name="Picture 10" descr="A black target with a arrow in the center&#10;&#10;Description automatically generated">
            <a:extLst>
              <a:ext uri="{FF2B5EF4-FFF2-40B4-BE49-F238E27FC236}">
                <a16:creationId xmlns:a16="http://schemas.microsoft.com/office/drawing/2014/main" id="{0AFAFB8B-E93A-BE17-9B2B-F3739CB98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433" y="1990084"/>
            <a:ext cx="1416027" cy="1371497"/>
          </a:xfrm>
          <a:prstGeom prst="rect">
            <a:avLst/>
          </a:prstGeom>
        </p:spPr>
      </p:pic>
      <p:pic>
        <p:nvPicPr>
          <p:cNvPr id="14" name="Picture 13" descr="A notepad with a check mark and a check mark on it&#10;&#10;Description automatically generated">
            <a:extLst>
              <a:ext uri="{FF2B5EF4-FFF2-40B4-BE49-F238E27FC236}">
                <a16:creationId xmlns:a16="http://schemas.microsoft.com/office/drawing/2014/main" id="{F7972873-D018-C547-0BCC-E07839A4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45" y="1989982"/>
            <a:ext cx="1371599" cy="1371599"/>
          </a:xfrm>
          <a:prstGeom prst="rect">
            <a:avLst/>
          </a:prstGeom>
        </p:spPr>
      </p:pic>
      <p:pic>
        <p:nvPicPr>
          <p:cNvPr id="16" name="Picture 15" descr="A logo of a medical center&#10;&#10;Description automatically generated">
            <a:extLst>
              <a:ext uri="{FF2B5EF4-FFF2-40B4-BE49-F238E27FC236}">
                <a16:creationId xmlns:a16="http://schemas.microsoft.com/office/drawing/2014/main" id="{DEBDCFFF-EE82-FFE9-54D9-1BEDBFF98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1692" y="1988230"/>
            <a:ext cx="1705293" cy="1373351"/>
          </a:xfrm>
          <a:prstGeom prst="rect">
            <a:avLst/>
          </a:prstGeom>
        </p:spPr>
      </p:pic>
    </p:spTree>
    <p:extLst>
      <p:ext uri="{BB962C8B-B14F-4D97-AF65-F5344CB8AC3E}">
        <p14:creationId xmlns:p14="http://schemas.microsoft.com/office/powerpoint/2010/main" val="3016708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817879-3001-F0AE-A594-4A87C52D15FA}"/>
              </a:ext>
            </a:extLst>
          </p:cNvPr>
          <p:cNvSpPr>
            <a:spLocks noGrp="1"/>
          </p:cNvSpPr>
          <p:nvPr>
            <p:ph type="title"/>
          </p:nvPr>
        </p:nvSpPr>
        <p:spPr>
          <a:xfrm>
            <a:off x="1371597" y="348865"/>
            <a:ext cx="10044023" cy="877729"/>
          </a:xfrm>
        </p:spPr>
        <p:txBody>
          <a:bodyPr anchor="ctr">
            <a:normAutofit/>
          </a:bodyPr>
          <a:lstStyle/>
          <a:p>
            <a:r>
              <a:rPr lang="en-US" sz="3100" b="1" i="0">
                <a:solidFill>
                  <a:srgbClr val="FFFFFF"/>
                </a:solidFill>
                <a:effectLst/>
                <a:latin typeface="Times New Roman" panose="02020603050405020304" pitchFamily="18" charset="0"/>
                <a:cs typeface="Times New Roman" panose="02020603050405020304" pitchFamily="18" charset="0"/>
              </a:rPr>
              <a:t>Understanding the Data: Cardiovascular Disease Study</a:t>
            </a:r>
            <a:endParaRPr lang="en-US" sz="3100" b="1">
              <a:solidFill>
                <a:srgbClr val="FFFFFF"/>
              </a:solidFill>
              <a:latin typeface="Times New Roman" panose="02020603050405020304" pitchFamily="18" charset="0"/>
              <a:cs typeface="Times New Roman" panose="02020603050405020304" pitchFamily="18" charset="0"/>
            </a:endParaRPr>
          </a:p>
        </p:txBody>
      </p:sp>
      <p:graphicFrame>
        <p:nvGraphicFramePr>
          <p:cNvPr id="17" name="Content Placeholder 2">
            <a:extLst>
              <a:ext uri="{FF2B5EF4-FFF2-40B4-BE49-F238E27FC236}">
                <a16:creationId xmlns:a16="http://schemas.microsoft.com/office/drawing/2014/main" id="{2913CCCD-0F27-E6BE-F6F6-43107F5824E5}"/>
              </a:ext>
            </a:extLst>
          </p:cNvPr>
          <p:cNvGraphicFramePr>
            <a:graphicFrameLocks noGrp="1"/>
          </p:cNvGraphicFramePr>
          <p:nvPr>
            <p:ph idx="1"/>
            <p:extLst>
              <p:ext uri="{D42A27DB-BD31-4B8C-83A1-F6EECF244321}">
                <p14:modId xmlns:p14="http://schemas.microsoft.com/office/powerpoint/2010/main" val="202190167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48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F5876-B6AD-C265-1F15-EDCAE5F1867E}"/>
              </a:ext>
            </a:extLst>
          </p:cNvPr>
          <p:cNvSpPr>
            <a:spLocks noGrp="1"/>
          </p:cNvSpPr>
          <p:nvPr>
            <p:ph type="title"/>
          </p:nvPr>
        </p:nvSpPr>
        <p:spPr>
          <a:xfrm>
            <a:off x="1136397" y="502020"/>
            <a:ext cx="5323715" cy="1642970"/>
          </a:xfrm>
        </p:spPr>
        <p:txBody>
          <a:bodyPr anchor="b">
            <a:normAutofit/>
          </a:bodyPr>
          <a:lstStyle/>
          <a:p>
            <a:r>
              <a:rPr lang="en-US" sz="2800" b="1" i="0">
                <a:effectLst/>
                <a:latin typeface="Times New Roman" panose="02020603050405020304" pitchFamily="18" charset="0"/>
                <a:cs typeface="Times New Roman" panose="02020603050405020304" pitchFamily="18" charset="0"/>
              </a:rPr>
              <a:t>Unveiling Data Dimensions: A Closer Look at the Cardiovascular Disease Dataset</a:t>
            </a:r>
            <a:endParaRPr lang="en-US" sz="28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07C586-9832-62F5-83C1-5EA1E9937A02}"/>
              </a:ext>
            </a:extLst>
          </p:cNvPr>
          <p:cNvSpPr>
            <a:spLocks noGrp="1"/>
          </p:cNvSpPr>
          <p:nvPr>
            <p:ph idx="1"/>
          </p:nvPr>
        </p:nvSpPr>
        <p:spPr>
          <a:xfrm>
            <a:off x="1144923" y="2405894"/>
            <a:ext cx="5315189" cy="3535083"/>
          </a:xfrm>
        </p:spPr>
        <p:txBody>
          <a:bodyPr anchor="t">
            <a:normAutofit/>
          </a:bodyPr>
          <a:lstStyle/>
          <a:p>
            <a:pPr marL="0" indent="0">
              <a:buNone/>
            </a:pPr>
            <a:endParaRPr lang="en-US" sz="1800" b="1" i="0" dirty="0">
              <a:effectLst/>
              <a:latin typeface="Times New Roman" panose="02020603050405020304" pitchFamily="18" charset="0"/>
              <a:cs typeface="Times New Roman" panose="02020603050405020304" pitchFamily="18" charset="0"/>
            </a:endParaRPr>
          </a:p>
          <a:p>
            <a:pPr marL="0" indent="0">
              <a:buNone/>
            </a:pPr>
            <a:r>
              <a:rPr lang="en-US" sz="1800" b="1" i="0" dirty="0">
                <a:effectLst/>
                <a:latin typeface="Times New Roman" panose="02020603050405020304" pitchFamily="18" charset="0"/>
                <a:cs typeface="Times New Roman" panose="02020603050405020304" pitchFamily="18" charset="0"/>
              </a:rPr>
              <a:t>Dataset Structure</a:t>
            </a:r>
            <a:r>
              <a:rPr lang="en-US" sz="1800" b="0" i="0" dirty="0">
                <a:effectLst/>
                <a:latin typeface="Times New Roman" panose="02020603050405020304" pitchFamily="18" charset="0"/>
                <a:cs typeface="Times New Roman" panose="02020603050405020304" pitchFamily="18" charset="0"/>
              </a:rPr>
              <a:t>: </a:t>
            </a:r>
          </a:p>
          <a:p>
            <a:r>
              <a:rPr lang="en-US" sz="1800" b="0" i="0" dirty="0">
                <a:effectLst/>
                <a:latin typeface="Times New Roman" panose="02020603050405020304" pitchFamily="18" charset="0"/>
                <a:cs typeface="Times New Roman" panose="02020603050405020304" pitchFamily="18" charset="0"/>
              </a:rPr>
              <a:t>It comprises of 70000 rows and 13 columns, representing individual patient records and medical attributes.</a:t>
            </a:r>
          </a:p>
          <a:p>
            <a:pPr marL="0" indent="0" fontAlgn="base">
              <a:buNone/>
            </a:pPr>
            <a:endParaRPr lang="en-US" sz="1800" b="1" i="0" dirty="0">
              <a:effectLst/>
              <a:latin typeface="Times New Roman" panose="02020603050405020304" pitchFamily="18" charset="0"/>
              <a:cs typeface="Times New Roman" panose="02020603050405020304" pitchFamily="18" charset="0"/>
            </a:endParaRPr>
          </a:p>
          <a:p>
            <a:pPr marL="0" indent="0" fontAlgn="base">
              <a:buNone/>
            </a:pPr>
            <a:r>
              <a:rPr lang="en-US" sz="1800" b="1" i="0" dirty="0">
                <a:effectLst/>
                <a:latin typeface="Times New Roman" panose="02020603050405020304" pitchFamily="18" charset="0"/>
                <a:cs typeface="Times New Roman" panose="02020603050405020304" pitchFamily="18" charset="0"/>
              </a:rPr>
              <a:t>Input Features:</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Objective:</a:t>
            </a:r>
            <a:r>
              <a:rPr lang="en-US" sz="180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a:t>
            </a:r>
            <a:r>
              <a:rPr lang="en-US" sz="1800" dirty="0">
                <a:effectLst/>
                <a:latin typeface="Times New Roman" panose="02020603050405020304" pitchFamily="18" charset="0"/>
                <a:cs typeface="Times New Roman" panose="02020603050405020304" pitchFamily="18" charset="0"/>
              </a:rPr>
              <a:t>actual Information;</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Examination:</a:t>
            </a:r>
            <a:r>
              <a:rPr lang="en-US" sz="1800" dirty="0">
                <a:effectLst/>
                <a:latin typeface="Times New Roman" panose="02020603050405020304" pitchFamily="18" charset="0"/>
                <a:cs typeface="Times New Roman" panose="02020603050405020304" pitchFamily="18" charset="0"/>
              </a:rPr>
              <a:t> Results of Medical </a:t>
            </a:r>
            <a:r>
              <a:rPr lang="en-US" sz="1800" dirty="0">
                <a:latin typeface="Times New Roman" panose="02020603050405020304" pitchFamily="18" charset="0"/>
                <a:cs typeface="Times New Roman" panose="02020603050405020304" pitchFamily="18" charset="0"/>
              </a:rPr>
              <a:t>E</a:t>
            </a:r>
            <a:r>
              <a:rPr lang="en-US" sz="1800" dirty="0">
                <a:effectLst/>
                <a:latin typeface="Times New Roman" panose="02020603050405020304" pitchFamily="18" charset="0"/>
                <a:cs typeface="Times New Roman" panose="02020603050405020304" pitchFamily="18" charset="0"/>
              </a:rPr>
              <a:t>xaminations;</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Subjective:</a:t>
            </a:r>
            <a:r>
              <a:rPr lang="en-US" sz="1800" dirty="0">
                <a:effectLst/>
                <a:latin typeface="Times New Roman" panose="02020603050405020304" pitchFamily="18" charset="0"/>
                <a:cs typeface="Times New Roman" panose="02020603050405020304" pitchFamily="18" charset="0"/>
              </a:rPr>
              <a:t> Information given by the </a:t>
            </a:r>
            <a:r>
              <a:rPr lang="en-US" sz="1800"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atient.</a:t>
            </a:r>
          </a:p>
          <a:p>
            <a:endParaRPr lang="en-US" sz="1800" b="0" i="0" dirty="0">
              <a:effectLst/>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95F48D2A-5534-139B-1CC8-EACDC7082819}"/>
              </a:ext>
            </a:extLst>
          </p:cNvPr>
          <p:cNvGraphicFramePr>
            <a:graphicFrameLocks noGrp="1"/>
          </p:cNvGraphicFramePr>
          <p:nvPr>
            <p:extLst>
              <p:ext uri="{D42A27DB-BD31-4B8C-83A1-F6EECF244321}">
                <p14:modId xmlns:p14="http://schemas.microsoft.com/office/powerpoint/2010/main" val="3489217038"/>
              </p:ext>
            </p:extLst>
          </p:nvPr>
        </p:nvGraphicFramePr>
        <p:xfrm>
          <a:off x="7325460" y="909081"/>
          <a:ext cx="3671545" cy="5071736"/>
        </p:xfrm>
        <a:graphic>
          <a:graphicData uri="http://schemas.openxmlformats.org/drawingml/2006/table">
            <a:tbl>
              <a:tblPr firstRow="1" bandRow="1">
                <a:tableStyleId>{5C22544A-7EE6-4342-B048-85BDC9FD1C3A}</a:tableStyleId>
              </a:tblPr>
              <a:tblGrid>
                <a:gridCol w="1307014">
                  <a:extLst>
                    <a:ext uri="{9D8B030D-6E8A-4147-A177-3AD203B41FA5}">
                      <a16:colId xmlns:a16="http://schemas.microsoft.com/office/drawing/2014/main" val="3625192103"/>
                    </a:ext>
                  </a:extLst>
                </a:gridCol>
                <a:gridCol w="766641">
                  <a:extLst>
                    <a:ext uri="{9D8B030D-6E8A-4147-A177-3AD203B41FA5}">
                      <a16:colId xmlns:a16="http://schemas.microsoft.com/office/drawing/2014/main" val="2222218647"/>
                    </a:ext>
                  </a:extLst>
                </a:gridCol>
                <a:gridCol w="1597890">
                  <a:extLst>
                    <a:ext uri="{9D8B030D-6E8A-4147-A177-3AD203B41FA5}">
                      <a16:colId xmlns:a16="http://schemas.microsoft.com/office/drawing/2014/main" val="2655709756"/>
                    </a:ext>
                  </a:extLst>
                </a:gridCol>
              </a:tblGrid>
              <a:tr h="411704">
                <a:tc>
                  <a:txBody>
                    <a:bodyPr/>
                    <a:lstStyle/>
                    <a:p>
                      <a:r>
                        <a:rPr lang="en-US" sz="1000" b="0" cap="none" spc="0">
                          <a:solidFill>
                            <a:schemeClr val="bg1"/>
                          </a:solidFill>
                        </a:rPr>
                        <a:t>Title</a:t>
                      </a:r>
                    </a:p>
                  </a:txBody>
                  <a:tcPr marL="35120" marR="35120" marT="55301" marB="24584" anchor="ctr"/>
                </a:tc>
                <a:tc>
                  <a:txBody>
                    <a:bodyPr/>
                    <a:lstStyle/>
                    <a:p>
                      <a:r>
                        <a:rPr lang="en-US" sz="1000" b="0" cap="none" spc="0">
                          <a:solidFill>
                            <a:schemeClr val="bg1"/>
                          </a:solidFill>
                        </a:rPr>
                        <a:t>Input Feature</a:t>
                      </a:r>
                    </a:p>
                  </a:txBody>
                  <a:tcPr marL="35120" marR="35120" marT="55301" marB="24584" anchor="ctr"/>
                </a:tc>
                <a:tc>
                  <a:txBody>
                    <a:bodyPr/>
                    <a:lstStyle/>
                    <a:p>
                      <a:r>
                        <a:rPr lang="en-US" sz="1000" b="0" cap="none" spc="0">
                          <a:solidFill>
                            <a:schemeClr val="bg1"/>
                          </a:solidFill>
                        </a:rPr>
                        <a:t>Data Type</a:t>
                      </a:r>
                    </a:p>
                  </a:txBody>
                  <a:tcPr marL="35120" marR="35120" marT="55301" marB="24584" anchor="ctr"/>
                </a:tc>
                <a:extLst>
                  <a:ext uri="{0D108BD9-81ED-4DB2-BD59-A6C34878D82A}">
                    <a16:rowId xmlns:a16="http://schemas.microsoft.com/office/drawing/2014/main" val="2556756555"/>
                  </a:ext>
                </a:extLst>
              </a:tr>
              <a:tr h="388336">
                <a:tc>
                  <a:txBody>
                    <a:bodyPr/>
                    <a:lstStyle/>
                    <a:p>
                      <a:r>
                        <a:rPr lang="en-US" sz="900" cap="none" spc="0">
                          <a:solidFill>
                            <a:schemeClr val="tx1"/>
                          </a:solidFill>
                        </a:rPr>
                        <a:t>Age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 (days)</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580827682"/>
                  </a:ext>
                </a:extLst>
              </a:tr>
              <a:tr h="388336">
                <a:tc>
                  <a:txBody>
                    <a:bodyPr/>
                    <a:lstStyle/>
                    <a:p>
                      <a:r>
                        <a:rPr lang="en-US" sz="900" cap="none" spc="0">
                          <a:solidFill>
                            <a:schemeClr val="tx1"/>
                          </a:solidFill>
                        </a:rPr>
                        <a:t>Height</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 (cm)</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520811731"/>
                  </a:ext>
                </a:extLst>
              </a:tr>
              <a:tr h="388336">
                <a:tc>
                  <a:txBody>
                    <a:bodyPr/>
                    <a:lstStyle/>
                    <a:p>
                      <a:r>
                        <a:rPr lang="en-US" sz="900" cap="none" spc="0">
                          <a:solidFill>
                            <a:schemeClr val="tx1"/>
                          </a:solidFill>
                        </a:rPr>
                        <a:t>Weight</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float (kg)</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696378754"/>
                  </a:ext>
                </a:extLst>
              </a:tr>
              <a:tr h="388336">
                <a:tc>
                  <a:txBody>
                    <a:bodyPr/>
                    <a:lstStyle/>
                    <a:p>
                      <a:r>
                        <a:rPr lang="en-US" sz="900" cap="none" spc="0" dirty="0">
                          <a:solidFill>
                            <a:schemeClr val="tx1"/>
                          </a:solidFill>
                        </a:rPr>
                        <a:t>Gender</a:t>
                      </a:r>
                      <a:endParaRPr lang="en-US" sz="900" cap="none" spc="0" dirty="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categorical code</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371576248"/>
                  </a:ext>
                </a:extLst>
              </a:tr>
              <a:tr h="388336">
                <a:tc>
                  <a:txBody>
                    <a:bodyPr/>
                    <a:lstStyle/>
                    <a:p>
                      <a:r>
                        <a:rPr lang="en-US" sz="900" cap="none" spc="0">
                          <a:solidFill>
                            <a:schemeClr val="tx1"/>
                          </a:solidFill>
                        </a:rPr>
                        <a:t>Systolic blood pressure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5590814"/>
                  </a:ext>
                </a:extLst>
              </a:tr>
              <a:tr h="388336">
                <a:tc>
                  <a:txBody>
                    <a:bodyPr/>
                    <a:lstStyle/>
                    <a:p>
                      <a:r>
                        <a:rPr lang="en-US" sz="900" cap="none" spc="0">
                          <a:solidFill>
                            <a:schemeClr val="tx1"/>
                          </a:solidFill>
                        </a:rPr>
                        <a:t>Diastolic blood pressure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678463792"/>
                  </a:ext>
                </a:extLst>
              </a:tr>
              <a:tr h="388336">
                <a:tc>
                  <a:txBody>
                    <a:bodyPr/>
                    <a:lstStyle/>
                    <a:p>
                      <a:r>
                        <a:rPr lang="en-US" sz="900" cap="none" spc="0">
                          <a:solidFill>
                            <a:schemeClr val="tx1"/>
                          </a:solidFill>
                        </a:rPr>
                        <a:t>Cholesterol</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1: normal, 2: above normal, 3: well above normal</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4062722498"/>
                  </a:ext>
                </a:extLst>
              </a:tr>
              <a:tr h="388336">
                <a:tc>
                  <a:txBody>
                    <a:bodyPr/>
                    <a:lstStyle/>
                    <a:p>
                      <a:r>
                        <a:rPr lang="en-US" sz="900" cap="none" spc="0">
                          <a:solidFill>
                            <a:schemeClr val="tx1"/>
                          </a:solidFill>
                        </a:rPr>
                        <a:t>Glucose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cap="none" spc="0">
                          <a:solidFill>
                            <a:schemeClr val="tx1"/>
                          </a:solidFill>
                        </a:rPr>
                        <a:t>1: normal, 2: above normal, 3: well above normal</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990163930"/>
                  </a:ext>
                </a:extLst>
              </a:tr>
              <a:tr h="388336">
                <a:tc>
                  <a:txBody>
                    <a:bodyPr/>
                    <a:lstStyle/>
                    <a:p>
                      <a:r>
                        <a:rPr lang="en-US" sz="900" cap="none" spc="0">
                          <a:solidFill>
                            <a:schemeClr val="tx1"/>
                          </a:solidFill>
                        </a:rPr>
                        <a:t>Smoking</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394556323"/>
                  </a:ext>
                </a:extLst>
              </a:tr>
              <a:tr h="388336">
                <a:tc>
                  <a:txBody>
                    <a:bodyPr/>
                    <a:lstStyle/>
                    <a:p>
                      <a:r>
                        <a:rPr lang="en-US" sz="900" cap="none" spc="0">
                          <a:solidFill>
                            <a:schemeClr val="tx1"/>
                          </a:solidFill>
                        </a:rPr>
                        <a:t>Alcohol intake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427392809"/>
                  </a:ext>
                </a:extLst>
              </a:tr>
              <a:tr h="388336">
                <a:tc>
                  <a:txBody>
                    <a:bodyPr/>
                    <a:lstStyle/>
                    <a:p>
                      <a:r>
                        <a:rPr lang="en-US" sz="900" cap="none" spc="0">
                          <a:solidFill>
                            <a:schemeClr val="tx1"/>
                          </a:solidFill>
                        </a:rPr>
                        <a:t>Physical activity</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673113609"/>
                  </a:ext>
                </a:extLst>
              </a:tr>
              <a:tr h="388336">
                <a:tc>
                  <a:txBody>
                    <a:bodyPr/>
                    <a:lstStyle/>
                    <a:p>
                      <a:r>
                        <a:rPr lang="en-US" sz="900" cap="none" spc="0">
                          <a:solidFill>
                            <a:schemeClr val="tx1"/>
                          </a:solidFill>
                        </a:rPr>
                        <a:t>Presence or absence of cardiovascular disease </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Target Variable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dirty="0">
                          <a:solidFill>
                            <a:schemeClr val="tx1"/>
                          </a:solidFill>
                        </a:rPr>
                        <a:t>binary</a:t>
                      </a:r>
                      <a:endParaRPr lang="en-US" sz="900" cap="none" spc="0" dirty="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2383411108"/>
                  </a:ext>
                </a:extLst>
              </a:tr>
            </a:tbl>
          </a:graphicData>
        </a:graphic>
      </p:graphicFrame>
    </p:spTree>
    <p:extLst>
      <p:ext uri="{BB962C8B-B14F-4D97-AF65-F5344CB8AC3E}">
        <p14:creationId xmlns:p14="http://schemas.microsoft.com/office/powerpoint/2010/main" val="360072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403AB08-4FD5-25EB-35AD-0B39CAE8CB2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0" kern="1200" dirty="0">
                <a:solidFill>
                  <a:srgbClr val="FFFFFF"/>
                </a:solidFill>
                <a:effectLst/>
                <a:latin typeface="+mj-lt"/>
                <a:ea typeface="+mj-ea"/>
                <a:cs typeface="+mj-cs"/>
              </a:rPr>
              <a:t>Data Statistics Overview 1</a:t>
            </a:r>
            <a:endParaRPr lang="en-US" sz="4000" b="1" kern="1200" dirty="0">
              <a:solidFill>
                <a:srgbClr val="FFFFFF"/>
              </a:solidFill>
              <a:latin typeface="+mj-lt"/>
              <a:ea typeface="+mj-ea"/>
              <a:cs typeface="+mj-cs"/>
            </a:endParaRPr>
          </a:p>
        </p:txBody>
      </p:sp>
      <p:graphicFrame>
        <p:nvGraphicFramePr>
          <p:cNvPr id="5" name="Table 4">
            <a:extLst>
              <a:ext uri="{FF2B5EF4-FFF2-40B4-BE49-F238E27FC236}">
                <a16:creationId xmlns:a16="http://schemas.microsoft.com/office/drawing/2014/main" id="{7BAC9BA3-9390-5191-2E4C-1F537D9361A3}"/>
              </a:ext>
            </a:extLst>
          </p:cNvPr>
          <p:cNvGraphicFramePr>
            <a:graphicFrameLocks noGrp="1"/>
          </p:cNvGraphicFramePr>
          <p:nvPr>
            <p:extLst>
              <p:ext uri="{D42A27DB-BD31-4B8C-83A1-F6EECF244321}">
                <p14:modId xmlns:p14="http://schemas.microsoft.com/office/powerpoint/2010/main" val="8616787"/>
              </p:ext>
            </p:extLst>
          </p:nvPr>
        </p:nvGraphicFramePr>
        <p:xfrm>
          <a:off x="4601043" y="295732"/>
          <a:ext cx="7228707" cy="6266106"/>
        </p:xfrm>
        <a:graphic>
          <a:graphicData uri="http://schemas.openxmlformats.org/drawingml/2006/table">
            <a:tbl>
              <a:tblPr firstRow="1" bandRow="1">
                <a:tableStyleId>{5C22544A-7EE6-4342-B048-85BDC9FD1C3A}</a:tableStyleId>
              </a:tblPr>
              <a:tblGrid>
                <a:gridCol w="1499183">
                  <a:extLst>
                    <a:ext uri="{9D8B030D-6E8A-4147-A177-3AD203B41FA5}">
                      <a16:colId xmlns:a16="http://schemas.microsoft.com/office/drawing/2014/main" val="2393426205"/>
                    </a:ext>
                  </a:extLst>
                </a:gridCol>
                <a:gridCol w="1054942">
                  <a:extLst>
                    <a:ext uri="{9D8B030D-6E8A-4147-A177-3AD203B41FA5}">
                      <a16:colId xmlns:a16="http://schemas.microsoft.com/office/drawing/2014/main" val="3640310285"/>
                    </a:ext>
                  </a:extLst>
                </a:gridCol>
                <a:gridCol w="1322820">
                  <a:extLst>
                    <a:ext uri="{9D8B030D-6E8A-4147-A177-3AD203B41FA5}">
                      <a16:colId xmlns:a16="http://schemas.microsoft.com/office/drawing/2014/main" val="2932432986"/>
                    </a:ext>
                  </a:extLst>
                </a:gridCol>
                <a:gridCol w="1016398">
                  <a:extLst>
                    <a:ext uri="{9D8B030D-6E8A-4147-A177-3AD203B41FA5}">
                      <a16:colId xmlns:a16="http://schemas.microsoft.com/office/drawing/2014/main" val="3310306553"/>
                    </a:ext>
                  </a:extLst>
                </a:gridCol>
                <a:gridCol w="898839">
                  <a:extLst>
                    <a:ext uri="{9D8B030D-6E8A-4147-A177-3AD203B41FA5}">
                      <a16:colId xmlns:a16="http://schemas.microsoft.com/office/drawing/2014/main" val="1367674430"/>
                    </a:ext>
                  </a:extLst>
                </a:gridCol>
                <a:gridCol w="1436525">
                  <a:extLst>
                    <a:ext uri="{9D8B030D-6E8A-4147-A177-3AD203B41FA5}">
                      <a16:colId xmlns:a16="http://schemas.microsoft.com/office/drawing/2014/main" val="3077950520"/>
                    </a:ext>
                  </a:extLst>
                </a:gridCol>
              </a:tblGrid>
              <a:tr h="686005">
                <a:tc>
                  <a:txBody>
                    <a:bodyPr/>
                    <a:lstStyle/>
                    <a:p>
                      <a:r>
                        <a:rPr lang="en-US" sz="1600" dirty="0"/>
                        <a:t>Data</a:t>
                      </a:r>
                      <a:endParaRPr lang="en-US" sz="1600" dirty="0">
                        <a:latin typeface="Sitka Display Semibold" pitchFamily="2" charset="0"/>
                      </a:endParaRPr>
                    </a:p>
                  </a:txBody>
                  <a:tcPr marL="106897" marR="106897" marT="53448" marB="53448"/>
                </a:tc>
                <a:tc>
                  <a:txBody>
                    <a:bodyPr/>
                    <a:lstStyle/>
                    <a:p>
                      <a:r>
                        <a:rPr lang="en-US" sz="1600" dirty="0"/>
                        <a:t>Missing Values</a:t>
                      </a:r>
                      <a:endParaRPr lang="en-US" sz="1600" dirty="0">
                        <a:latin typeface="Sitka Display Semibold" pitchFamily="2" charset="0"/>
                      </a:endParaRPr>
                    </a:p>
                  </a:txBody>
                  <a:tcPr marL="106897" marR="106897" marT="53448" marB="53448"/>
                </a:tc>
                <a:tc>
                  <a:txBody>
                    <a:bodyPr/>
                    <a:lstStyle/>
                    <a:p>
                      <a:r>
                        <a:rPr lang="en-US" sz="1600" dirty="0"/>
                        <a:t>Mean</a:t>
                      </a:r>
                      <a:endParaRPr lang="en-US" sz="1600" dirty="0">
                        <a:latin typeface="Sitka Display Semibold" pitchFamily="2" charset="0"/>
                      </a:endParaRPr>
                    </a:p>
                  </a:txBody>
                  <a:tcPr marL="106897" marR="106897" marT="53448" marB="53448"/>
                </a:tc>
                <a:tc>
                  <a:txBody>
                    <a:bodyPr/>
                    <a:lstStyle/>
                    <a:p>
                      <a:r>
                        <a:rPr lang="en-US" sz="1600"/>
                        <a:t>Median</a:t>
                      </a:r>
                      <a:endParaRPr lang="en-US" sz="1600">
                        <a:latin typeface="Sitka Display Semibold" pitchFamily="2" charset="0"/>
                      </a:endParaRPr>
                    </a:p>
                  </a:txBody>
                  <a:tcPr marL="106897" marR="106897" marT="53448" marB="53448"/>
                </a:tc>
                <a:tc>
                  <a:txBody>
                    <a:bodyPr/>
                    <a:lstStyle/>
                    <a:p>
                      <a:r>
                        <a:rPr lang="en-US" sz="1600"/>
                        <a:t>Mode</a:t>
                      </a:r>
                      <a:endParaRPr lang="en-US" sz="1600">
                        <a:latin typeface="Sitka Display Semibold" pitchFamily="2" charset="0"/>
                      </a:endParaRPr>
                    </a:p>
                  </a:txBody>
                  <a:tcPr marL="106897" marR="106897" marT="53448" marB="53448"/>
                </a:tc>
                <a:tc>
                  <a:txBody>
                    <a:bodyPr/>
                    <a:lstStyle/>
                    <a:p>
                      <a:r>
                        <a:rPr lang="en-US" sz="1600" dirty="0"/>
                        <a:t>Variance</a:t>
                      </a:r>
                      <a:endParaRPr lang="en-US" sz="1600" dirty="0">
                        <a:latin typeface="Sitka Display Semibold" pitchFamily="2" charset="0"/>
                      </a:endParaRPr>
                    </a:p>
                  </a:txBody>
                  <a:tcPr marL="106897" marR="106897" marT="53448" marB="53448"/>
                </a:tc>
                <a:extLst>
                  <a:ext uri="{0D108BD9-81ED-4DB2-BD59-A6C34878D82A}">
                    <a16:rowId xmlns:a16="http://schemas.microsoft.com/office/drawing/2014/main" val="3610972853"/>
                  </a:ext>
                </a:extLst>
              </a:tr>
              <a:tr h="381398">
                <a:tc>
                  <a:txBody>
                    <a:bodyPr/>
                    <a:lstStyle/>
                    <a:p>
                      <a:r>
                        <a:rPr lang="en-US" sz="1300" cap="none" spc="0">
                          <a:solidFill>
                            <a:schemeClr val="tx1"/>
                          </a:solidFill>
                        </a:rPr>
                        <a:t>Id</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0.005714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49970.694540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50000.5</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8.323696e+08</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515077727"/>
                  </a:ext>
                </a:extLst>
              </a:tr>
              <a:tr h="381398">
                <a:tc>
                  <a:txBody>
                    <a:bodyPr/>
                    <a:lstStyle/>
                    <a:p>
                      <a:r>
                        <a:rPr lang="en-US" sz="1300" cap="none" spc="0" dirty="0">
                          <a:solidFill>
                            <a:schemeClr val="tx1"/>
                          </a:solidFill>
                        </a:rPr>
                        <a:t>Age</a:t>
                      </a:r>
                      <a:endParaRPr lang="en-US" sz="1300" cap="none" spc="0" dirty="0">
                        <a:solidFill>
                          <a:schemeClr val="tx1"/>
                        </a:solidFill>
                        <a:latin typeface="Sitka Display Semibold" pitchFamily="2" charset="0"/>
                      </a:endParaRPr>
                    </a:p>
                  </a:txBody>
                  <a:tcPr marL="53554" marR="53554" marT="84326" marB="37488"/>
                </a:tc>
                <a:tc>
                  <a:txBody>
                    <a:bodyPr/>
                    <a:lstStyle/>
                    <a:p>
                      <a:r>
                        <a:rPr lang="en-US" sz="1300"/>
                        <a:t>0.002857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19468.881539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19703.0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18236.0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6.087476e+06</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676067341"/>
                  </a:ext>
                </a:extLst>
              </a:tr>
              <a:tr h="381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Gender</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0.002857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1.349581</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2.273775e-01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05381551"/>
                  </a:ext>
                </a:extLst>
              </a:tr>
              <a:tr h="381398">
                <a:tc>
                  <a:txBody>
                    <a:bodyPr/>
                    <a:lstStyle/>
                    <a:p>
                      <a:r>
                        <a:rPr lang="en-US" sz="1300" cap="none" spc="0">
                          <a:solidFill>
                            <a:schemeClr val="tx1"/>
                          </a:solidFill>
                        </a:rPr>
                        <a:t>Height</a:t>
                      </a:r>
                      <a:endParaRPr lang="en-US" sz="1300" cap="none" spc="0">
                        <a:solidFill>
                          <a:schemeClr val="tx1"/>
                        </a:solidFill>
                        <a:latin typeface="Sitka Display Semibold" pitchFamily="2" charset="0"/>
                      </a:endParaRPr>
                    </a:p>
                  </a:txBody>
                  <a:tcPr marL="53554" marR="53554" marT="84326" marB="374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0.002857</a:t>
                      </a:r>
                      <a:endParaRPr lang="en-US" sz="1300">
                        <a:latin typeface="Times New Roman" panose="02020603050405020304" pitchFamily="18" charset="0"/>
                        <a:cs typeface="Times New Roman" panose="02020603050405020304" pitchFamily="18" charset="0"/>
                      </a:endParaRPr>
                    </a:p>
                  </a:txBody>
                  <a:tcPr marL="53554" marR="53554" marT="84326" marB="37488"/>
                </a:tc>
                <a:tc>
                  <a:txBody>
                    <a:bodyPr/>
                    <a:lstStyle/>
                    <a:p>
                      <a:r>
                        <a:rPr lang="en-US" sz="1300"/>
                        <a:t>164.359439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6.740630e+01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3721611226"/>
                  </a:ext>
                </a:extLst>
              </a:tr>
              <a:tr h="381398">
                <a:tc>
                  <a:txBody>
                    <a:bodyPr/>
                    <a:lstStyle/>
                    <a:p>
                      <a:r>
                        <a:rPr lang="en-US" sz="1300" cap="none" spc="0">
                          <a:solidFill>
                            <a:schemeClr val="tx1"/>
                          </a:solidFill>
                        </a:rPr>
                        <a:t>Weight</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74.205690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72.0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2.072378e+02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425200334"/>
                  </a:ext>
                </a:extLst>
              </a:tr>
              <a:tr h="588707">
                <a:tc>
                  <a:txBody>
                    <a:bodyPr/>
                    <a:lstStyle/>
                    <a:p>
                      <a:r>
                        <a:rPr lang="en-US" sz="1300" cap="none" spc="0">
                          <a:solidFill>
                            <a:schemeClr val="tx1"/>
                          </a:solidFill>
                        </a:rPr>
                        <a:t>Systolic blood pressure</a:t>
                      </a:r>
                      <a:endParaRPr lang="en-US" sz="1300" cap="none" spc="0">
                        <a:solidFill>
                          <a:schemeClr val="tx1"/>
                        </a:solidFill>
                        <a:latin typeface="Sitka Display Semibold" pitchFamily="2" charset="0"/>
                      </a:endParaRPr>
                    </a:p>
                  </a:txBody>
                  <a:tcPr marL="53554" marR="53554" marT="84326" marB="374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0.005714</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128.817504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120.0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120.0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2.372087e+04</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390140059"/>
                  </a:ext>
                </a:extLst>
              </a:tr>
              <a:tr h="588707">
                <a:tc>
                  <a:txBody>
                    <a:bodyPr/>
                    <a:lstStyle/>
                    <a:p>
                      <a:r>
                        <a:rPr lang="en-US" sz="1300" cap="none" spc="0">
                          <a:solidFill>
                            <a:schemeClr val="tx1"/>
                          </a:solidFill>
                        </a:rPr>
                        <a:t>Diastolic blood pressure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96.630414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3.552189e+04</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4174923709"/>
                  </a:ext>
                </a:extLst>
              </a:tr>
              <a:tr h="381398">
                <a:tc>
                  <a:txBody>
                    <a:bodyPr/>
                    <a:lstStyle/>
                    <a:p>
                      <a:r>
                        <a:rPr lang="en-US" sz="1300" cap="none" spc="0">
                          <a:solidFill>
                            <a:schemeClr val="tx1"/>
                          </a:solidFill>
                        </a:rPr>
                        <a:t>Cholesterol</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0.001429</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1.366877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4.627452e-01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3349590233"/>
                  </a:ext>
                </a:extLst>
              </a:tr>
              <a:tr h="381398">
                <a:tc>
                  <a:txBody>
                    <a:bodyPr/>
                    <a:lstStyle/>
                    <a:p>
                      <a:r>
                        <a:rPr lang="en-US" sz="1300" cap="none" spc="0">
                          <a:solidFill>
                            <a:schemeClr val="tx1"/>
                          </a:solidFill>
                        </a:rPr>
                        <a:t>Glucose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0.001429</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1.226460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3.274972e-01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514934458"/>
                  </a:ext>
                </a:extLst>
              </a:tr>
              <a:tr h="381398">
                <a:tc>
                  <a:txBody>
                    <a:bodyPr/>
                    <a:lstStyle/>
                    <a:p>
                      <a:r>
                        <a:rPr lang="en-US" sz="1300" cap="none" spc="0">
                          <a:solidFill>
                            <a:schemeClr val="tx1"/>
                          </a:solidFill>
                        </a:rPr>
                        <a:t>Smoking</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0.088129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8.036307e-02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974678881"/>
                  </a:ext>
                </a:extLst>
              </a:tr>
              <a:tr h="381398">
                <a:tc>
                  <a:txBody>
                    <a:bodyPr/>
                    <a:lstStyle/>
                    <a:p>
                      <a:r>
                        <a:rPr lang="en-US" sz="1300" cap="none" spc="0">
                          <a:solidFill>
                            <a:schemeClr val="tx1"/>
                          </a:solidFill>
                        </a:rPr>
                        <a:t>Alcohol intake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0.002857</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0.053759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5.086941e-02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386567468"/>
                  </a:ext>
                </a:extLst>
              </a:tr>
              <a:tr h="381398">
                <a:tc>
                  <a:txBody>
                    <a:bodyPr/>
                    <a:lstStyle/>
                    <a:p>
                      <a:r>
                        <a:rPr lang="en-US" sz="1300" cap="none" spc="0">
                          <a:solidFill>
                            <a:schemeClr val="tx1"/>
                          </a:solidFill>
                        </a:rPr>
                        <a:t>Physical activity</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0.803729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1.577512e-01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789493427"/>
                  </a:ext>
                </a:extLst>
              </a:tr>
              <a:tr h="588707">
                <a:tc>
                  <a:txBody>
                    <a:bodyPr/>
                    <a:lstStyle/>
                    <a:p>
                      <a:r>
                        <a:rPr lang="en-US" sz="1300" cap="none" spc="0">
                          <a:solidFill>
                            <a:schemeClr val="tx1"/>
                          </a:solidFill>
                        </a:rPr>
                        <a:t>Presence/Absence of disease </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0.007143</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0.499721</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dirty="0"/>
                        <a:t>2.500035e-01</a:t>
                      </a:r>
                      <a:endParaRPr lang="en-US" sz="1300" dirty="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181093100"/>
                  </a:ext>
                </a:extLst>
              </a:tr>
            </a:tbl>
          </a:graphicData>
        </a:graphic>
      </p:graphicFrame>
    </p:spTree>
    <p:extLst>
      <p:ext uri="{BB962C8B-B14F-4D97-AF65-F5344CB8AC3E}">
        <p14:creationId xmlns:p14="http://schemas.microsoft.com/office/powerpoint/2010/main" val="369532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2F180-1094-4FB6-F059-E4867AC4C769}"/>
              </a:ext>
            </a:extLst>
          </p:cNvPr>
          <p:cNvSpPr>
            <a:spLocks noGrp="1"/>
          </p:cNvSpPr>
          <p:nvPr>
            <p:ph type="title"/>
          </p:nvPr>
        </p:nvSpPr>
        <p:spPr>
          <a:xfrm>
            <a:off x="710224" y="269059"/>
            <a:ext cx="7063721" cy="1159200"/>
          </a:xfrm>
          <a:prstGeom prst="ellipse">
            <a:avLst/>
          </a:prstGeom>
        </p:spPr>
        <p:txBody>
          <a:bodyPr vert="horz" lIns="91440" tIns="45720" rIns="91440" bIns="45720" rtlCol="0" anchor="ctr">
            <a:normAutofit fontScale="90000"/>
          </a:bodyPr>
          <a:lstStyle/>
          <a:p>
            <a:r>
              <a:rPr lang="en-US" sz="3400" b="1" i="0" kern="1200" dirty="0">
                <a:solidFill>
                  <a:srgbClr val="FFFFFF"/>
                </a:solidFill>
                <a:effectLst/>
                <a:latin typeface="+mj-lt"/>
                <a:ea typeface="+mj-ea"/>
                <a:cs typeface="+mj-cs"/>
              </a:rPr>
              <a:t>Data Statistics Overview 2</a:t>
            </a:r>
            <a:endParaRPr lang="en-US" sz="3400" b="1" kern="1200" dirty="0">
              <a:solidFill>
                <a:srgbClr val="FFFFFF"/>
              </a:solidFill>
              <a:latin typeface="+mj-lt"/>
              <a:ea typeface="+mj-ea"/>
              <a:cs typeface="+mj-cs"/>
            </a:endParaRPr>
          </a:p>
        </p:txBody>
      </p:sp>
      <p:graphicFrame>
        <p:nvGraphicFramePr>
          <p:cNvPr id="4" name="Table 3">
            <a:extLst>
              <a:ext uri="{FF2B5EF4-FFF2-40B4-BE49-F238E27FC236}">
                <a16:creationId xmlns:a16="http://schemas.microsoft.com/office/drawing/2014/main" id="{3ABF7937-27D8-F8E1-FDF6-EA89E2C7BA58}"/>
              </a:ext>
            </a:extLst>
          </p:cNvPr>
          <p:cNvGraphicFramePr>
            <a:graphicFrameLocks noGrp="1"/>
          </p:cNvGraphicFramePr>
          <p:nvPr>
            <p:extLst>
              <p:ext uri="{D42A27DB-BD31-4B8C-83A1-F6EECF244321}">
                <p14:modId xmlns:p14="http://schemas.microsoft.com/office/powerpoint/2010/main" val="883927642"/>
              </p:ext>
            </p:extLst>
          </p:nvPr>
        </p:nvGraphicFramePr>
        <p:xfrm>
          <a:off x="157655" y="2151501"/>
          <a:ext cx="11897711" cy="4221953"/>
        </p:xfrm>
        <a:graphic>
          <a:graphicData uri="http://schemas.openxmlformats.org/drawingml/2006/table">
            <a:tbl>
              <a:tblPr firstRow="1" bandRow="1">
                <a:tableStyleId>{5C22544A-7EE6-4342-B048-85BDC9FD1C3A}</a:tableStyleId>
              </a:tblPr>
              <a:tblGrid>
                <a:gridCol w="546538">
                  <a:extLst>
                    <a:ext uri="{9D8B030D-6E8A-4147-A177-3AD203B41FA5}">
                      <a16:colId xmlns:a16="http://schemas.microsoft.com/office/drawing/2014/main" val="3509346647"/>
                    </a:ext>
                  </a:extLst>
                </a:gridCol>
                <a:gridCol w="797951">
                  <a:extLst>
                    <a:ext uri="{9D8B030D-6E8A-4147-A177-3AD203B41FA5}">
                      <a16:colId xmlns:a16="http://schemas.microsoft.com/office/drawing/2014/main" val="650069352"/>
                    </a:ext>
                  </a:extLst>
                </a:gridCol>
                <a:gridCol w="876458">
                  <a:extLst>
                    <a:ext uri="{9D8B030D-6E8A-4147-A177-3AD203B41FA5}">
                      <a16:colId xmlns:a16="http://schemas.microsoft.com/office/drawing/2014/main" val="2496941684"/>
                    </a:ext>
                  </a:extLst>
                </a:gridCol>
                <a:gridCol w="876458">
                  <a:extLst>
                    <a:ext uri="{9D8B030D-6E8A-4147-A177-3AD203B41FA5}">
                      <a16:colId xmlns:a16="http://schemas.microsoft.com/office/drawing/2014/main" val="3143706626"/>
                    </a:ext>
                  </a:extLst>
                </a:gridCol>
                <a:gridCol w="876458">
                  <a:extLst>
                    <a:ext uri="{9D8B030D-6E8A-4147-A177-3AD203B41FA5}">
                      <a16:colId xmlns:a16="http://schemas.microsoft.com/office/drawing/2014/main" val="1682331351"/>
                    </a:ext>
                  </a:extLst>
                </a:gridCol>
                <a:gridCol w="876458">
                  <a:extLst>
                    <a:ext uri="{9D8B030D-6E8A-4147-A177-3AD203B41FA5}">
                      <a16:colId xmlns:a16="http://schemas.microsoft.com/office/drawing/2014/main" val="2517340207"/>
                    </a:ext>
                  </a:extLst>
                </a:gridCol>
                <a:gridCol w="876458">
                  <a:extLst>
                    <a:ext uri="{9D8B030D-6E8A-4147-A177-3AD203B41FA5}">
                      <a16:colId xmlns:a16="http://schemas.microsoft.com/office/drawing/2014/main" val="2248233726"/>
                    </a:ext>
                  </a:extLst>
                </a:gridCol>
                <a:gridCol w="779125">
                  <a:extLst>
                    <a:ext uri="{9D8B030D-6E8A-4147-A177-3AD203B41FA5}">
                      <a16:colId xmlns:a16="http://schemas.microsoft.com/office/drawing/2014/main" val="3618752148"/>
                    </a:ext>
                  </a:extLst>
                </a:gridCol>
                <a:gridCol w="1128213">
                  <a:extLst>
                    <a:ext uri="{9D8B030D-6E8A-4147-A177-3AD203B41FA5}">
                      <a16:colId xmlns:a16="http://schemas.microsoft.com/office/drawing/2014/main" val="451161394"/>
                    </a:ext>
                  </a:extLst>
                </a:gridCol>
                <a:gridCol w="861832">
                  <a:extLst>
                    <a:ext uri="{9D8B030D-6E8A-4147-A177-3AD203B41FA5}">
                      <a16:colId xmlns:a16="http://schemas.microsoft.com/office/drawing/2014/main" val="1247059283"/>
                    </a:ext>
                  </a:extLst>
                </a:gridCol>
                <a:gridCol w="772388">
                  <a:extLst>
                    <a:ext uri="{9D8B030D-6E8A-4147-A177-3AD203B41FA5}">
                      <a16:colId xmlns:a16="http://schemas.microsoft.com/office/drawing/2014/main" val="1188614872"/>
                    </a:ext>
                  </a:extLst>
                </a:gridCol>
                <a:gridCol w="876458">
                  <a:extLst>
                    <a:ext uri="{9D8B030D-6E8A-4147-A177-3AD203B41FA5}">
                      <a16:colId xmlns:a16="http://schemas.microsoft.com/office/drawing/2014/main" val="44633594"/>
                    </a:ext>
                  </a:extLst>
                </a:gridCol>
                <a:gridCol w="876458">
                  <a:extLst>
                    <a:ext uri="{9D8B030D-6E8A-4147-A177-3AD203B41FA5}">
                      <a16:colId xmlns:a16="http://schemas.microsoft.com/office/drawing/2014/main" val="1730885094"/>
                    </a:ext>
                  </a:extLst>
                </a:gridCol>
                <a:gridCol w="876458">
                  <a:extLst>
                    <a:ext uri="{9D8B030D-6E8A-4147-A177-3AD203B41FA5}">
                      <a16:colId xmlns:a16="http://schemas.microsoft.com/office/drawing/2014/main" val="817042592"/>
                    </a:ext>
                  </a:extLst>
                </a:gridCol>
              </a:tblGrid>
              <a:tr h="535705">
                <a:tc>
                  <a:txBody>
                    <a:bodyPr/>
                    <a:lstStyle/>
                    <a:p>
                      <a:pPr algn="ctr" fontAlgn="ctr"/>
                      <a:endParaRPr lang="en-US" sz="1200" b="1" cap="none" spc="0" dirty="0">
                        <a:solidFill>
                          <a:schemeClr val="bg1"/>
                        </a:solidFill>
                        <a:effectLst/>
                      </a:endParaRPr>
                    </a:p>
                  </a:txBody>
                  <a:tcPr marL="47250" marR="60848" marT="13500" marB="101250" anchor="b"/>
                </a:tc>
                <a:tc>
                  <a:txBody>
                    <a:bodyPr/>
                    <a:lstStyle/>
                    <a:p>
                      <a:pPr algn="ctr" fontAlgn="ctr"/>
                      <a:r>
                        <a:rPr lang="en-US" sz="1200" b="1" cap="none" spc="0" dirty="0">
                          <a:solidFill>
                            <a:schemeClr val="bg1"/>
                          </a:solidFill>
                          <a:effectLst/>
                        </a:rPr>
                        <a:t>ID</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AGE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GENDER</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HEIGHT</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WEIGHT</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AP_PI</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AP_O</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CHOLESTROL</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GLUCOSE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SMOKE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ALCOHOL</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ACTIVE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CARDIO</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extLst>
                  <a:ext uri="{0D108BD9-81ED-4DB2-BD59-A6C34878D82A}">
                    <a16:rowId xmlns:a16="http://schemas.microsoft.com/office/drawing/2014/main" val="3095520063"/>
                  </a:ext>
                </a:extLst>
              </a:tr>
              <a:tr h="460781">
                <a:tc>
                  <a:txBody>
                    <a:bodyPr/>
                    <a:lstStyle/>
                    <a:p>
                      <a:pPr algn="r" fontAlgn="ctr"/>
                      <a:r>
                        <a:rPr lang="en-US" sz="900" b="1" cap="none" spc="0" dirty="0">
                          <a:solidFill>
                            <a:schemeClr val="tx1"/>
                          </a:solidFill>
                          <a:effectLst/>
                        </a:rPr>
                        <a:t>COUNT</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69996.000000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69996.000000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982827047"/>
                  </a:ext>
                </a:extLst>
              </a:tr>
              <a:tr h="460781">
                <a:tc>
                  <a:txBody>
                    <a:bodyPr/>
                    <a:lstStyle/>
                    <a:p>
                      <a:pPr algn="r" fontAlgn="ctr"/>
                      <a:r>
                        <a:rPr lang="en-US" sz="900" b="1" cap="none" spc="0" dirty="0">
                          <a:solidFill>
                            <a:schemeClr val="tx1"/>
                          </a:solidFill>
                          <a:effectLst/>
                        </a:rPr>
                        <a:t>MEAN</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49970.694540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19468.881539</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1.349581</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164.359439</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74.205690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128.817504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96.630414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1.366877</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1.226460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0.088129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0.053759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0.803729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0.499721</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022040246"/>
                  </a:ext>
                </a:extLst>
              </a:tr>
              <a:tr h="460781">
                <a:tc>
                  <a:txBody>
                    <a:bodyPr/>
                    <a:lstStyle/>
                    <a:p>
                      <a:pPr algn="r" fontAlgn="ctr"/>
                      <a:r>
                        <a:rPr lang="en-US" sz="900" b="1" cap="none" spc="0" dirty="0">
                          <a:solidFill>
                            <a:schemeClr val="tx1"/>
                          </a:solidFill>
                          <a:effectLst/>
                        </a:rPr>
                        <a:t>STD</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28850.816112</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2467.281138</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0.476841</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8.210134</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14.395757</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154.015803</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188.472530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0.680254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0.572274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0.283484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0.225542</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0.397179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0.500003</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1798939"/>
                  </a:ext>
                </a:extLst>
              </a:tr>
              <a:tr h="460781">
                <a:tc>
                  <a:txBody>
                    <a:bodyPr/>
                    <a:lstStyle/>
                    <a:p>
                      <a:pPr algn="r" fontAlgn="ctr"/>
                      <a:r>
                        <a:rPr lang="en-US" sz="900" b="1" cap="none" spc="0" dirty="0">
                          <a:solidFill>
                            <a:schemeClr val="tx1"/>
                          </a:solidFill>
                          <a:effectLst/>
                        </a:rPr>
                        <a:t>MIN</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10798.000000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55.000000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3162128222"/>
                  </a:ext>
                </a:extLst>
              </a:tr>
              <a:tr h="460781">
                <a:tc>
                  <a:txBody>
                    <a:bodyPr/>
                    <a:lstStyle/>
                    <a:p>
                      <a:pPr algn="r" fontAlgn="ctr"/>
                      <a:r>
                        <a:rPr lang="en-US" sz="900" b="1" cap="none" spc="0" dirty="0">
                          <a:solidFill>
                            <a:schemeClr val="tx1"/>
                          </a:solidFill>
                          <a:effectLst/>
                        </a:rPr>
                        <a:t>25%</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25005.250000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17664.000000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120.000000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80.000000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945418475"/>
                  </a:ext>
                </a:extLst>
              </a:tr>
              <a:tr h="460781">
                <a:tc>
                  <a:txBody>
                    <a:bodyPr/>
                    <a:lstStyle/>
                    <a:p>
                      <a:pPr algn="r" fontAlgn="ctr"/>
                      <a:r>
                        <a:rPr lang="en-US" sz="900" b="1" cap="none" spc="0" dirty="0">
                          <a:solidFill>
                            <a:schemeClr val="tx1"/>
                          </a:solidFill>
                          <a:effectLst/>
                        </a:rPr>
                        <a:t>50%</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50000.500000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19703.000000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165.000000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72.000000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120.000000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80.000000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1329289454"/>
                  </a:ext>
                </a:extLst>
              </a:tr>
              <a:tr h="460781">
                <a:tc>
                  <a:txBody>
                    <a:bodyPr/>
                    <a:lstStyle/>
                    <a:p>
                      <a:pPr algn="r" fontAlgn="ctr"/>
                      <a:r>
                        <a:rPr lang="en-US" sz="900" b="1" cap="none" spc="0" dirty="0">
                          <a:solidFill>
                            <a:schemeClr val="tx1"/>
                          </a:solidFill>
                          <a:effectLst/>
                        </a:rPr>
                        <a:t>75%</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74885.250000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21327.000000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170.000000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82.000000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140.000000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90.000000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334027959"/>
                  </a:ext>
                </a:extLst>
              </a:tr>
              <a:tr h="460781">
                <a:tc>
                  <a:txBody>
                    <a:bodyPr/>
                    <a:lstStyle/>
                    <a:p>
                      <a:pPr algn="r" fontAlgn="ctr"/>
                      <a:r>
                        <a:rPr lang="en-US" sz="900" b="1" cap="none" spc="0" dirty="0">
                          <a:solidFill>
                            <a:schemeClr val="tx1"/>
                          </a:solidFill>
                          <a:effectLst/>
                        </a:rPr>
                        <a:t>MAX</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99999.000000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23713.000000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250.000000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16020.000000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11000.000000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3.000000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1904570547"/>
                  </a:ext>
                </a:extLst>
              </a:tr>
            </a:tbl>
          </a:graphicData>
        </a:graphic>
      </p:graphicFrame>
    </p:spTree>
    <p:extLst>
      <p:ext uri="{BB962C8B-B14F-4D97-AF65-F5344CB8AC3E}">
        <p14:creationId xmlns:p14="http://schemas.microsoft.com/office/powerpoint/2010/main" val="357949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5" name="Rectangle 21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D3DA9-1613-0B9E-F6FF-C62ACA498E13}"/>
              </a:ext>
            </a:extLst>
          </p:cNvPr>
          <p:cNvSpPr>
            <a:spLocks noGrp="1"/>
          </p:cNvSpPr>
          <p:nvPr>
            <p:ph type="title"/>
          </p:nvPr>
        </p:nvSpPr>
        <p:spPr>
          <a:xfrm>
            <a:off x="1136397" y="373895"/>
            <a:ext cx="5323715" cy="1114976"/>
          </a:xfrm>
        </p:spPr>
        <p:txBody>
          <a:bodyPr anchor="b">
            <a:normAutofit/>
          </a:bodyPr>
          <a:lstStyle/>
          <a:p>
            <a:r>
              <a:rPr lang="en-US" sz="3700" b="1" i="0" dirty="0">
                <a:effectLst/>
                <a:latin typeface="Times New Roman" panose="02020603050405020304" pitchFamily="18" charset="0"/>
                <a:cs typeface="Times New Roman" panose="02020603050405020304" pitchFamily="18" charset="0"/>
              </a:rPr>
              <a:t>Exploring Relationships - Correlation Matrix</a:t>
            </a:r>
            <a:endParaRPr lang="en-US" sz="3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D5D3E8-B57D-12ED-4414-194CBE0CC05A}"/>
              </a:ext>
            </a:extLst>
          </p:cNvPr>
          <p:cNvSpPr>
            <a:spLocks noGrp="1"/>
          </p:cNvSpPr>
          <p:nvPr>
            <p:ph idx="1"/>
          </p:nvPr>
        </p:nvSpPr>
        <p:spPr>
          <a:xfrm>
            <a:off x="1144923" y="2017011"/>
            <a:ext cx="5315189" cy="3535083"/>
          </a:xfrm>
        </p:spPr>
        <p:txBody>
          <a:bodyPr anchor="t">
            <a:normAutofit/>
          </a:bodyPr>
          <a:lstStyle/>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type of plot visualizes the correlation coefficients between variables. Each square shows the correlation between the variables on each axis.</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Correlation ranges from -1 to +1. Values closer to +1 indicate a strong positive correlation, values closer to -1 indicate a strong negative correlation, and values around 0 indicate no correlation.</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Typically, darker colors represent stronger correlations (positive or negative).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127" name="Rectangle 21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9" name="Rectangle 21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1" name="Rectangle 21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3" name="Rectangle 21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descr="A screenshot of a graph&#10;&#10;Description automatically generated">
            <a:extLst>
              <a:ext uri="{FF2B5EF4-FFF2-40B4-BE49-F238E27FC236}">
                <a16:creationId xmlns:a16="http://schemas.microsoft.com/office/drawing/2014/main" id="{8231F764-BD7C-4C9E-2B6F-ECE795BA6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367" y="1233071"/>
            <a:ext cx="5184433" cy="4860595"/>
          </a:xfrm>
          <a:prstGeom prst="rect">
            <a:avLst/>
          </a:prstGeom>
        </p:spPr>
      </p:pic>
    </p:spTree>
    <p:extLst>
      <p:ext uri="{BB962C8B-B14F-4D97-AF65-F5344CB8AC3E}">
        <p14:creationId xmlns:p14="http://schemas.microsoft.com/office/powerpoint/2010/main" val="2178549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9A3A0F-673F-6B49-4138-0D7A0B1054F2}"/>
              </a:ext>
            </a:extLst>
          </p:cNvPr>
          <p:cNvSpPr>
            <a:spLocks noGrp="1"/>
          </p:cNvSpPr>
          <p:nvPr>
            <p:ph type="title"/>
          </p:nvPr>
        </p:nvSpPr>
        <p:spPr>
          <a:xfrm>
            <a:off x="731687" y="552201"/>
            <a:ext cx="5323715" cy="1642970"/>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Multidimensional Feature Analysis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DAD079-4F8D-B570-F540-C31F97B1D1DE}"/>
              </a:ext>
            </a:extLst>
          </p:cNvPr>
          <p:cNvSpPr>
            <a:spLocks noGrp="1"/>
          </p:cNvSpPr>
          <p:nvPr>
            <p:ph idx="1"/>
          </p:nvPr>
        </p:nvSpPr>
        <p:spPr>
          <a:xfrm>
            <a:off x="537984" y="2292030"/>
            <a:ext cx="5791905" cy="3535083"/>
          </a:xfrm>
        </p:spPr>
        <p:txBody>
          <a:bodyPr anchor="t">
            <a:noAutofit/>
          </a:bodyPr>
          <a:lstStyle/>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Pair plots show the bivariate relationships between each pair of features.</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From the pair plot, you can see the distribution of single variables on the diagonal and relationships between two variables in the off-diagonal.</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can also be colored by a categorical variable to show the relationship with the category.</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plots on the diagonal represent the distribution of the dataset for the variable in question. Here it’s typically represented as a histogram or a kernel density estimate.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116" name="Rectangle 31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Rectangle 31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0" name="Rectangle 31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2" name="Rectangle 31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42AB1BA6-D434-A6B8-149C-7EBF994C31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24"/>
          <a:stretch/>
        </p:blipFill>
        <p:spPr bwMode="auto">
          <a:xfrm>
            <a:off x="6787089" y="1030862"/>
            <a:ext cx="4947711" cy="479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51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1806</TotalTime>
  <Words>2847</Words>
  <Application>Microsoft Macintosh PowerPoint</Application>
  <PresentationFormat>Widescreen</PresentationFormat>
  <Paragraphs>499</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Calibri</vt:lpstr>
      <vt:lpstr>Sitka Display Semibold</vt:lpstr>
      <vt:lpstr>Söhne</vt:lpstr>
      <vt:lpstr>Times New Roman</vt:lpstr>
      <vt:lpstr>Office Theme</vt:lpstr>
      <vt:lpstr>Optimizing Heart Disease Prediction</vt:lpstr>
      <vt:lpstr>Problems With Inaccurate Predictions</vt:lpstr>
      <vt:lpstr>Project Goals and Business Impacts</vt:lpstr>
      <vt:lpstr>Understanding the Data: Cardiovascular Disease Study</vt:lpstr>
      <vt:lpstr>Unveiling Data Dimensions: A Closer Look at the Cardiovascular Disease Dataset</vt:lpstr>
      <vt:lpstr>Data Statistics Overview 1</vt:lpstr>
      <vt:lpstr>Data Statistics Overview 2</vt:lpstr>
      <vt:lpstr>Exploring Relationships - Correlation Matrix</vt:lpstr>
      <vt:lpstr>Multidimensional Feature Analysis</vt:lpstr>
      <vt:lpstr>Data Preparation and Transformation</vt:lpstr>
      <vt:lpstr>Types of Models</vt:lpstr>
      <vt:lpstr>Selecting the Best Tools for Prediction 1</vt:lpstr>
      <vt:lpstr>Selecting the Best Tools for Prediction 2</vt:lpstr>
      <vt:lpstr>Baseline Model Performance Metrics</vt:lpstr>
      <vt:lpstr>Baseline Model Insights</vt:lpstr>
      <vt:lpstr>Visual Analysis</vt:lpstr>
      <vt:lpstr>Crafting Insights: Advanced Feature Engineering for Heart Disease Prediction</vt:lpstr>
      <vt:lpstr>Feature Engineering Model Metrics</vt:lpstr>
      <vt:lpstr>Impact of Feature Engineering on Model Performance</vt:lpstr>
      <vt:lpstr>Understanding the Limits of Feature Engineering</vt:lpstr>
      <vt:lpstr>The Role of Hyperparameter Tuning</vt:lpstr>
      <vt:lpstr>Hyperparameter Tuning: Finding the Right Configuration</vt:lpstr>
      <vt:lpstr>Hyperparameter Model Metrics</vt:lpstr>
      <vt:lpstr>Refined Predictive Power: The Impact of Hyperparameter Tuning</vt:lpstr>
      <vt:lpstr>Results Explanation - Performance Indicators Used</vt:lpstr>
      <vt:lpstr>Optimized Prediction with LightGBM</vt:lpstr>
      <vt:lpstr>Future Steps: Enhancing Model Predictivity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Heart Disease Prediction</dc:title>
  <dc:creator>Sidhant Kumar</dc:creator>
  <cp:lastModifiedBy>Deo,Atharv</cp:lastModifiedBy>
  <cp:revision>11</cp:revision>
  <dcterms:created xsi:type="dcterms:W3CDTF">2024-03-08T21:58:49Z</dcterms:created>
  <dcterms:modified xsi:type="dcterms:W3CDTF">2024-03-22T22:44:29Z</dcterms:modified>
</cp:coreProperties>
</file>